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handoutMasterIdLst>
    <p:handoutMasterId r:id="rId46"/>
  </p:handoutMasterIdLst>
  <p:sldIdLst>
    <p:sldId id="259" r:id="rId3"/>
    <p:sldId id="260" r:id="rId5"/>
    <p:sldId id="1856" r:id="rId6"/>
    <p:sldId id="1855" r:id="rId7"/>
    <p:sldId id="1858" r:id="rId8"/>
    <p:sldId id="1862" r:id="rId9"/>
    <p:sldId id="1860" r:id="rId10"/>
    <p:sldId id="1901" r:id="rId11"/>
    <p:sldId id="325" r:id="rId12"/>
    <p:sldId id="1863" r:id="rId13"/>
    <p:sldId id="1864" r:id="rId14"/>
    <p:sldId id="1866" r:id="rId15"/>
    <p:sldId id="1867" r:id="rId16"/>
    <p:sldId id="1868" r:id="rId17"/>
    <p:sldId id="1869" r:id="rId18"/>
    <p:sldId id="1870" r:id="rId19"/>
    <p:sldId id="1871" r:id="rId20"/>
    <p:sldId id="1872" r:id="rId21"/>
    <p:sldId id="1873" r:id="rId22"/>
    <p:sldId id="1874" r:id="rId23"/>
    <p:sldId id="1875" r:id="rId24"/>
    <p:sldId id="1876" r:id="rId25"/>
    <p:sldId id="1878" r:id="rId26"/>
    <p:sldId id="400" r:id="rId27"/>
    <p:sldId id="1881" r:id="rId28"/>
    <p:sldId id="1882" r:id="rId29"/>
    <p:sldId id="1883" r:id="rId30"/>
    <p:sldId id="1884" r:id="rId31"/>
    <p:sldId id="1885" r:id="rId32"/>
    <p:sldId id="1888" r:id="rId33"/>
    <p:sldId id="1887" r:id="rId34"/>
    <p:sldId id="1890" r:id="rId35"/>
    <p:sldId id="1886" r:id="rId36"/>
    <p:sldId id="1893" r:id="rId37"/>
    <p:sldId id="1894" r:id="rId38"/>
    <p:sldId id="1895" r:id="rId39"/>
    <p:sldId id="1896" r:id="rId40"/>
    <p:sldId id="316" r:id="rId41"/>
    <p:sldId id="1898" r:id="rId42"/>
    <p:sldId id="394" r:id="rId43"/>
    <p:sldId id="413" r:id="rId44"/>
    <p:sldId id="1897" r:id="rId45"/>
  </p:sldIdLst>
  <p:sldSz cx="9144000" cy="6858000" type="screen4x3"/>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56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浩" initials="程浩" lastIdx="1"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2BD"/>
    <a:srgbClr val="4775B4"/>
    <a:srgbClr val="4191A6"/>
    <a:srgbClr val="004098"/>
    <a:srgbClr val="004040"/>
    <a:srgbClr val="FFFF00"/>
    <a:srgbClr val="000080"/>
    <a:srgbClr val="00FFFF"/>
    <a:srgbClr val="00004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autoAdjust="0"/>
    <p:restoredTop sz="80353" autoAdjust="0"/>
  </p:normalViewPr>
  <p:slideViewPr>
    <p:cSldViewPr snapToGrid="0" showGuides="1">
      <p:cViewPr varScale="1">
        <p:scale>
          <a:sx n="70" d="100"/>
          <a:sy n="70" d="100"/>
        </p:scale>
        <p:origin x="1636" y="53"/>
      </p:cViewPr>
      <p:guideLst>
        <p:guide orient="horz" pos="4247"/>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xml"/><Relationship Id="rId50" Type="http://schemas.openxmlformats.org/officeDocument/2006/relationships/commentAuthors" Target="commentAuthors.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5-24T14:06:09.320" idx="1">
    <p:pos x="10" y="10"/>
    <p:text/>
  </p:cm>
</p:cmLst>
</file>

<file path=ppt/drawings/_rels/vmlDrawing1.v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image" Target="../media/image22.wmf"/><Relationship Id="rId7" Type="http://schemas.openxmlformats.org/officeDocument/2006/relationships/image" Target="../media/image21.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各位老师同学，大家上午好！我是答辩人陈相，我的指导老师是陈彩莲老师。我的答辩题目是</a:t>
            </a:r>
            <a:r>
              <a:rPr lang="zh-CN" altLang="en-US" sz="1200" dirty="0">
                <a:solidFill>
                  <a:prstClr val="white"/>
                </a:solidFill>
                <a:latin typeface="微软雅黑" panose="020B0503020204020204" pitchFamily="34" charset="-122"/>
                <a:ea typeface="微软雅黑" panose="020B0503020204020204" pitchFamily="34" charset="-122"/>
              </a:rPr>
              <a:t>面向有线</a:t>
            </a:r>
            <a:r>
              <a:rPr lang="en-US" altLang="zh-CN" sz="1200" dirty="0">
                <a:solidFill>
                  <a:prstClr val="white"/>
                </a:solidFill>
                <a:latin typeface="微软雅黑" panose="020B0503020204020204" pitchFamily="34" charset="-122"/>
                <a:ea typeface="微软雅黑" panose="020B0503020204020204" pitchFamily="34" charset="-122"/>
              </a:rPr>
              <a:t>/</a:t>
            </a:r>
            <a:r>
              <a:rPr lang="zh-CN" altLang="en-US" sz="1200" dirty="0">
                <a:solidFill>
                  <a:prstClr val="white"/>
                </a:solidFill>
                <a:latin typeface="微软雅黑" panose="020B0503020204020204" pitchFamily="34" charset="-122"/>
                <a:ea typeface="微软雅黑" panose="020B0503020204020204" pitchFamily="34" charset="-122"/>
              </a:rPr>
              <a:t>无线异构网络的混合时钟同步方法。</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第二个部分是</a:t>
            </a:r>
            <a:r>
              <a:rPr lang="zh-CN" altLang="en-US" sz="1200" b="1" dirty="0">
                <a:latin typeface="微软雅黑" panose="020B0503020204020204" pitchFamily="34" charset="-122"/>
                <a:ea typeface="微软雅黑" panose="020B0503020204020204" pitchFamily="34" charset="-122"/>
              </a:rPr>
              <a:t>有线</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无线网络混合时钟同步架构设计</a:t>
            </a:r>
            <a:endParaRPr lang="zh-CN" altLang="en-US" sz="1200" b="1" dirty="0">
              <a:latin typeface="微软雅黑" panose="020B0503020204020204" pitchFamily="34" charset="-122"/>
              <a:ea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其中</a:t>
            </a:r>
            <a:r>
              <a:rPr lang="en-US" altLang="zh-CN" dirty="0"/>
              <a:t>$\</a:t>
            </a:r>
            <a:r>
              <a:rPr lang="en-US" altLang="zh-CN" dirty="0" err="1"/>
              <a:t>alpha_i</a:t>
            </a:r>
            <a:r>
              <a:rPr lang="en-US" altLang="zh-CN" dirty="0"/>
              <a:t>$</a:t>
            </a:r>
            <a:r>
              <a:rPr lang="zh-CN" altLang="en-US" dirty="0"/>
              <a:t>和</a:t>
            </a:r>
            <a:r>
              <a:rPr lang="en-US" altLang="zh-CN" dirty="0"/>
              <a:t>$\</a:t>
            </a:r>
            <a:r>
              <a:rPr lang="en-US" altLang="zh-CN" dirty="0" err="1"/>
              <a:t>beta_i</a:t>
            </a:r>
            <a:r>
              <a:rPr lang="en-US" altLang="zh-CN" dirty="0"/>
              <a:t>$</a:t>
            </a:r>
            <a:r>
              <a:rPr lang="zh-CN" altLang="en-US" dirty="0"/>
              <a:t>是估计的时变时钟偏移和参考时钟的恒定时钟偏移，</a:t>
            </a:r>
            <a:r>
              <a:rPr lang="en-US" altLang="zh-CN" dirty="0"/>
              <a:t>$\</a:t>
            </a:r>
            <a:r>
              <a:rPr lang="en-US" altLang="zh-CN" dirty="0" err="1"/>
              <a:t>sigma_i</a:t>
            </a:r>
            <a:r>
              <a:rPr lang="en-US" altLang="zh-CN" dirty="0"/>
              <a:t>$</a:t>
            </a:r>
            <a:r>
              <a:rPr lang="zh-CN" altLang="en-US" dirty="0"/>
              <a:t>和</a:t>
            </a:r>
            <a:r>
              <a:rPr lang="en-US" altLang="zh-CN" dirty="0"/>
              <a:t>$\</a:t>
            </a:r>
            <a:r>
              <a:rPr lang="en-US" altLang="zh-CN" dirty="0" err="1"/>
              <a:t>delta_i</a:t>
            </a:r>
            <a:r>
              <a:rPr lang="en-US" altLang="zh-CN" dirty="0"/>
              <a:t>$</a:t>
            </a:r>
            <a:r>
              <a:rPr lang="zh-CN" altLang="en-US" dirty="0"/>
              <a:t>是频率估计和时间差的误差。理想情况下，</a:t>
            </a:r>
            <a:r>
              <a:rPr lang="en-US" altLang="zh-CN" dirty="0"/>
              <a:t>$\</a:t>
            </a:r>
            <a:r>
              <a:rPr lang="en-US" altLang="zh-CN" dirty="0" err="1"/>
              <a:t>alpha_i</a:t>
            </a:r>
            <a:r>
              <a:rPr lang="en-US" altLang="zh-CN" dirty="0"/>
              <a:t> = 1$</a:t>
            </a:r>
            <a:r>
              <a:rPr lang="zh-CN" altLang="en-US" dirty="0"/>
              <a:t>，</a:t>
            </a:r>
            <a:r>
              <a:rPr lang="en-US" altLang="zh-CN" dirty="0"/>
              <a:t>$\</a:t>
            </a:r>
            <a:r>
              <a:rPr lang="en-US" altLang="zh-CN" dirty="0" err="1"/>
              <a:t>beta_i</a:t>
            </a:r>
            <a:r>
              <a:rPr lang="en-US" altLang="zh-CN" dirty="0"/>
              <a:t> = 0$</a:t>
            </a:r>
            <a:r>
              <a:rPr lang="zh-CN" altLang="en-US" dirty="0"/>
              <a:t>。斜率的变化来自于时钟内部晶体振荡器的漂移，而初始状态的差异来自于网络初始化期间的误差。</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a:t>
            </a:r>
            <a:r>
              <a:rPr lang="en-US" altLang="zh-CN" dirty="0" err="1"/>
              <a:t>D_d</a:t>
            </a:r>
            <a:r>
              <a:rPr lang="en-US" altLang="zh-CN" dirty="0"/>
              <a:t>$</a:t>
            </a:r>
            <a:r>
              <a:rPr lang="zh-CN" altLang="en-US" dirty="0"/>
              <a:t>是确定性延迟，主要由可以测量或消除的传输延迟组成。</a:t>
            </a:r>
            <a:r>
              <a:rPr lang="en-US" altLang="zh-CN" dirty="0"/>
              <a:t>$</a:t>
            </a:r>
            <a:r>
              <a:rPr lang="en-US" altLang="zh-CN" dirty="0" err="1"/>
              <a:t>D_r</a:t>
            </a:r>
            <a:r>
              <a:rPr lang="en-US" altLang="zh-CN" dirty="0"/>
              <a:t>$</a:t>
            </a:r>
            <a:r>
              <a:rPr lang="zh-CN" altLang="en-US" dirty="0"/>
              <a:t>是随机延迟，主要由传播延迟抖动和累积误差组成。</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对非时钟同步流量队列和时钟同步流量队列都进行了建模，并利用排队理论对马尔可夫链进行建模和求解。根据马尔可夫链列出的稳态方程为：</a:t>
            </a:r>
            <a:endParaRPr lang="zh-CN" altLang="en-US" dirty="0"/>
          </a:p>
          <a:p>
            <a:r>
              <a:rPr lang="zh-CN" altLang="en-US" dirty="0"/>
              <a:t>其中</a:t>
            </a:r>
            <a:r>
              <a:rPr lang="en-US" altLang="zh-CN" dirty="0"/>
              <a:t>$</a:t>
            </a:r>
            <a:r>
              <a:rPr lang="en-US" altLang="zh-CN" dirty="0" err="1"/>
              <a:t>p_i</a:t>
            </a:r>
            <a:r>
              <a:rPr lang="en-US" altLang="zh-CN" dirty="0"/>
              <a:t>$</a:t>
            </a:r>
            <a:r>
              <a:rPr lang="zh-CN" altLang="en-US" dirty="0"/>
              <a:t>是</a:t>
            </a:r>
            <a:r>
              <a:rPr lang="en-US" altLang="zh-CN" dirty="0"/>
              <a:t>$</a:t>
            </a:r>
            <a:r>
              <a:rPr lang="en-US" altLang="zh-CN" dirty="0" err="1"/>
              <a:t>i</a:t>
            </a:r>
            <a:r>
              <a:rPr lang="en-US" altLang="zh-CN" dirty="0"/>
              <a:t>$</a:t>
            </a:r>
            <a:r>
              <a:rPr lang="zh-CN" altLang="en-US" dirty="0"/>
              <a:t>数据包在队列中的概率，</a:t>
            </a:r>
            <a:r>
              <a:rPr lang="en-US" altLang="zh-CN" dirty="0"/>
              <a:t>$m$</a:t>
            </a:r>
            <a:r>
              <a:rPr lang="zh-CN" altLang="en-US" dirty="0"/>
              <a:t>是队列的最大值，</a:t>
            </a:r>
            <a:r>
              <a:rPr lang="en-US" altLang="zh-CN" dirty="0"/>
              <a:t>$\lambda$</a:t>
            </a:r>
            <a:r>
              <a:rPr lang="zh-CN" altLang="en-US" dirty="0"/>
              <a:t>是总的数据包到达率，</a:t>
            </a:r>
            <a:r>
              <a:rPr lang="en-US" altLang="zh-CN" dirty="0"/>
              <a:t>$\mu$</a:t>
            </a:r>
            <a:r>
              <a:rPr lang="zh-CN" altLang="en-US" dirty="0"/>
              <a:t>是数据包处理率，</a:t>
            </a:r>
            <a:r>
              <a:rPr lang="en-US" altLang="zh-CN" dirty="0"/>
              <a:t>$a$</a:t>
            </a:r>
            <a:r>
              <a:rPr lang="zh-CN" altLang="en-US" dirty="0"/>
              <a:t>是数据包到达数量的分布。</a:t>
            </a:r>
            <a:endParaRPr lang="en-US" altLang="zh-CN" dirty="0"/>
          </a:p>
          <a:p>
            <a:r>
              <a:rPr lang="zh-CN" altLang="en-US" dirty="0"/>
              <a:t>基于这三种情况，排队延迟的期望值可以通过求解马尔科夫链和用全概率公式求和来获得。</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为了更加具体地根据时钟稳定性、排队延迟，与当前主时钟同步误差等因素进行划分，并设计一个综合指标来评估不同区域网络属于哪个层级。这样，我们可以更精确地将具有相似特性的网络划分到同一层级，以便采用合适的同步策略和优化方法。</a:t>
            </a:r>
            <a:endParaRPr lang="zh-CN" altLang="en-US" sz="1200" dirty="0"/>
          </a:p>
          <a:p>
            <a:r>
              <a:rPr lang="zh-CN" altLang="en-US" sz="1200" dirty="0"/>
              <a:t>针对这个需求，我们可以引入</a:t>
            </a:r>
            <a:r>
              <a:rPr lang="en-US" altLang="zh-CN" sz="1200" dirty="0"/>
              <a:t>$NSPI$</a:t>
            </a:r>
            <a:r>
              <a:rPr lang="zh-CN" altLang="en-US" sz="1200" dirty="0"/>
              <a:t>作为综合评估指标。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a:t>
            </a:r>
            <a:r>
              <a:rPr lang="en-US" altLang="zh-CN" dirty="0"/>
              <a:t>$SPW$</a:t>
            </a:r>
            <a:r>
              <a:rPr lang="zh-CN" altLang="en-US" dirty="0"/>
              <a:t>越接近</a:t>
            </a:r>
            <a:r>
              <a:rPr lang="en-US" altLang="zh-CN" dirty="0"/>
              <a:t>1</a:t>
            </a:r>
            <a:r>
              <a:rPr lang="zh-CN" altLang="en-US" dirty="0"/>
              <a:t>时，</a:t>
            </a:r>
            <a:r>
              <a:rPr lang="en-US" altLang="zh-CN" dirty="0"/>
              <a:t>$\delta$</a:t>
            </a:r>
            <a:r>
              <a:rPr lang="zh-CN" altLang="en-US" dirty="0"/>
              <a:t>项（时钟稳定性）的权重增加，而排队延迟项</a:t>
            </a:r>
            <a:r>
              <a:rPr lang="en-US" altLang="zh-CN" dirty="0"/>
              <a:t>$(n * \beta * (1 + p) / \mu)$</a:t>
            </a:r>
            <a:r>
              <a:rPr lang="zh-CN" altLang="en-US" dirty="0"/>
              <a:t>的权重减小。这样，具有高同步精度需求的网络将更加注重时钟稳定性。相反，当</a:t>
            </a:r>
            <a:r>
              <a:rPr lang="en-US" altLang="zh-CN" dirty="0"/>
              <a:t>$SPW$</a:t>
            </a:r>
            <a:r>
              <a:rPr lang="zh-CN" altLang="en-US" dirty="0"/>
              <a:t>越接近</a:t>
            </a:r>
            <a:r>
              <a:rPr lang="en-US" altLang="zh-CN" dirty="0"/>
              <a:t>0</a:t>
            </a:r>
            <a:r>
              <a:rPr lang="zh-CN" altLang="en-US" dirty="0"/>
              <a:t>时，排队延迟项的权重增加，而时钟稳定性项的权重减小。这样，具有低同步精度需求的网络将更加注重处理能力和网络规模。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 </a:t>
            </a:r>
            <a:r>
              <a:rPr lang="en-US" altLang="zh-CN" dirty="0"/>
              <a:t>$V$ </a:t>
            </a:r>
            <a:r>
              <a:rPr lang="zh-CN" altLang="en-US" dirty="0"/>
              <a:t>是节点集合，</a:t>
            </a:r>
            <a:r>
              <a:rPr lang="en-US" altLang="zh-CN" dirty="0"/>
              <a:t>$E$ </a:t>
            </a:r>
            <a:r>
              <a:rPr lang="zh-CN" altLang="en-US" dirty="0"/>
              <a:t>是边集合</a:t>
            </a:r>
            <a:endParaRPr lang="en-US" altLang="zh-CN" dirty="0"/>
          </a:p>
          <a:p>
            <a:r>
              <a:rPr lang="zh-CN" altLang="en-US" sz="1200" dirty="0"/>
              <a:t>其中 </a:t>
            </a:r>
            <a:r>
              <a:rPr lang="en-US" altLang="zh-CN" sz="1200" dirty="0"/>
              <a:t>$\alpha$ </a:t>
            </a:r>
            <a:r>
              <a:rPr lang="zh-CN" altLang="en-US" sz="1200" dirty="0"/>
              <a:t>和 </a:t>
            </a:r>
            <a:r>
              <a:rPr lang="en-US" altLang="zh-CN" sz="1200" dirty="0"/>
              <a:t>$\beta$ </a:t>
            </a:r>
            <a:r>
              <a:rPr lang="zh-CN" altLang="en-US" sz="1200" dirty="0"/>
              <a:t>是权重系数。 </a:t>
            </a:r>
            <a:endParaRPr lang="en-US" altLang="zh-CN" sz="1200" dirty="0"/>
          </a:p>
          <a:p>
            <a:r>
              <a:rPr lang="zh-CN" altLang="en-US" dirty="0"/>
              <a:t>对于 </a:t>
            </a:r>
            <a:r>
              <a:rPr lang="en-US" altLang="zh-CN" dirty="0"/>
              <a:t>Kruskal </a:t>
            </a:r>
            <a:r>
              <a:rPr lang="zh-CN" altLang="en-US" dirty="0"/>
              <a:t>算法，本文需要对所有边按权重排序，即对于任意边 </a:t>
            </a:r>
            <a:r>
              <a:rPr lang="en-US" altLang="zh-CN" dirty="0"/>
              <a:t>$(u, v), (u', v') \in E$</a:t>
            </a:r>
            <a:r>
              <a:rPr lang="zh-CN" altLang="en-US" dirty="0"/>
              <a:t>，有 </a:t>
            </a:r>
            <a:r>
              <a:rPr lang="en-US" altLang="zh-CN" dirty="0"/>
              <a:t>$w(u, v) \le w(u', v')$</a:t>
            </a:r>
            <a:r>
              <a:rPr lang="zh-CN" altLang="en-US" dirty="0"/>
              <a:t>。然后，从最小权重边开始，依次添加边到生成树中，直到所有节点都被连接。在添加边的</a:t>
            </a:r>
            <a:endParaRPr lang="en-US" altLang="zh-CN" dirty="0"/>
          </a:p>
          <a:p>
            <a:r>
              <a:rPr lang="zh-CN" altLang="en-US" dirty="0"/>
              <a:t>从最小生成树的根（即顶层 </a:t>
            </a:r>
            <a:r>
              <a:rPr lang="en-US" altLang="zh-CN" dirty="0"/>
              <a:t>TSN </a:t>
            </a:r>
            <a:r>
              <a:rPr lang="zh-CN" altLang="en-US" dirty="0"/>
              <a:t>节点）开始，进行深度优先搜索（</a:t>
            </a:r>
            <a:r>
              <a:rPr lang="en-US" altLang="zh-CN" dirty="0"/>
              <a:t>DFS</a:t>
            </a:r>
            <a:r>
              <a:rPr lang="zh-CN" altLang="en-US" dirty="0"/>
              <a:t>）或广度优先搜索（</a:t>
            </a:r>
            <a:r>
              <a:rPr lang="en-US" altLang="zh-CN" dirty="0"/>
              <a:t>BFS</a:t>
            </a:r>
            <a:r>
              <a:rPr lang="zh-CN" altLang="en-US" dirty="0"/>
              <a:t>）。在遍历过程中，根据节点在树中的深度和</a:t>
            </a:r>
            <a:r>
              <a:rPr lang="en-US" altLang="zh-CN" dirty="0"/>
              <a:t>$NSPI$</a:t>
            </a:r>
            <a:r>
              <a:rPr lang="zh-CN" altLang="en-US" dirty="0"/>
              <a:t>值为其分配层级。设 </a:t>
            </a:r>
            <a:r>
              <a:rPr lang="en-US" altLang="zh-CN" dirty="0"/>
              <a:t>$L(v)$ </a:t>
            </a:r>
            <a:r>
              <a:rPr lang="zh-CN" altLang="en-US" dirty="0"/>
              <a:t>是节点 </a:t>
            </a:r>
            <a:r>
              <a:rPr lang="en-US" altLang="zh-CN" dirty="0"/>
              <a:t>$v$ </a:t>
            </a:r>
            <a:r>
              <a:rPr lang="zh-CN" altLang="en-US" dirty="0"/>
              <a:t>的层级，则有 </a:t>
            </a:r>
            <a:r>
              <a:rPr lang="en-US" altLang="zh-CN" dirty="0"/>
              <a:t>$L(r) = 1$</a:t>
            </a:r>
            <a:r>
              <a:rPr lang="zh-CN" altLang="en-US" dirty="0"/>
              <a:t>。对于节点 </a:t>
            </a:r>
            <a:r>
              <a:rPr lang="en-US" altLang="zh-CN" dirty="0"/>
              <a:t>$u$ </a:t>
            </a:r>
            <a:r>
              <a:rPr lang="zh-CN" altLang="en-US" dirty="0"/>
              <a:t>的邻接节点 </a:t>
            </a:r>
            <a:r>
              <a:rPr lang="en-US" altLang="zh-CN" dirty="0"/>
              <a:t>$v$</a:t>
            </a:r>
            <a:r>
              <a:rPr lang="zh-CN" altLang="en-US" dirty="0"/>
              <a:t>，有 </a:t>
            </a:r>
            <a:r>
              <a:rPr lang="en-US" altLang="zh-CN" dirty="0"/>
              <a:t>$L(v) = L(u) + 1$</a:t>
            </a:r>
            <a:r>
              <a:rPr lang="zh-CN" altLang="en-US" dirty="0"/>
              <a:t>。过程中，本文需要确保不会产生环。对于 </a:t>
            </a:r>
            <a:r>
              <a:rPr lang="en-US" altLang="zh-CN" dirty="0"/>
              <a:t>Prim </a:t>
            </a:r>
            <a:r>
              <a:rPr lang="zh-CN" altLang="en-US" dirty="0"/>
              <a:t>算法，本文从根节点 </a:t>
            </a:r>
            <a:r>
              <a:rPr lang="en-US" altLang="zh-CN" dirty="0"/>
              <a:t>$r$ </a:t>
            </a:r>
            <a:r>
              <a:rPr lang="zh-CN" altLang="en-US" dirty="0"/>
              <a:t>开始，每次添加距离当前生成树最近的边，直到所有节点都被连接。</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有线部分的初始化同步采取</a:t>
            </a:r>
            <a:r>
              <a:rPr lang="en-US" altLang="zh-CN" dirty="0" err="1"/>
              <a:t>gPTP</a:t>
            </a:r>
            <a:r>
              <a:rPr lang="zh-CN" altLang="en-US" dirty="0"/>
              <a:t>同步方案，</a:t>
            </a:r>
            <a:r>
              <a:rPr lang="en-US" altLang="zh-CN" dirty="0"/>
              <a:t>IEEE 802.1AS </a:t>
            </a:r>
            <a:r>
              <a:rPr lang="zh-CN" altLang="en-US" dirty="0"/>
              <a:t>规定了用于 </a:t>
            </a:r>
            <a:r>
              <a:rPr lang="en-US" altLang="zh-CN" dirty="0"/>
              <a:t>TSN </a:t>
            </a:r>
            <a:r>
              <a:rPr lang="zh-CN" altLang="en-US" dirty="0"/>
              <a:t>网络中时间同步的 </a:t>
            </a:r>
            <a:r>
              <a:rPr lang="en-US" altLang="zh-CN" dirty="0" err="1"/>
              <a:t>gPTP</a:t>
            </a:r>
            <a:r>
              <a:rPr lang="zh-CN" altLang="en-US" dirty="0"/>
              <a:t>。时钟偏差补偿方案采用的</a:t>
            </a:r>
            <a:r>
              <a:rPr lang="en-US" altLang="zh-CN" dirty="0"/>
              <a:t>IEEE 1588v2</a:t>
            </a:r>
            <a:r>
              <a:rPr lang="zh-CN" altLang="en-US" dirty="0"/>
              <a:t>协议中的方式进行计算：</a:t>
            </a:r>
            <a:endParaRPr lang="en-US" altLang="zh-CN" dirty="0"/>
          </a:p>
          <a:p>
            <a:r>
              <a:rPr lang="zh-CN" altLang="en-US" dirty="0"/>
              <a:t>为了实现有线部分的同步，本文采用了</a:t>
            </a:r>
            <a:r>
              <a:rPr lang="en-US" altLang="zh-CN" dirty="0" err="1"/>
              <a:t>gPTP</a:t>
            </a:r>
            <a:r>
              <a:rPr lang="zh-CN" altLang="en-US" dirty="0"/>
              <a:t>同步方案，因此混合架构中的无线网络部分可以视为</a:t>
            </a:r>
            <a:r>
              <a:rPr lang="en-US" altLang="zh-CN" dirty="0" err="1"/>
              <a:t>gPTP</a:t>
            </a:r>
            <a:r>
              <a:rPr lang="zh-CN" altLang="en-US" dirty="0"/>
              <a:t>中的一个单独的时域存在，而基站则作为其</a:t>
            </a:r>
            <a:r>
              <a:rPr lang="en-US" altLang="zh-CN" dirty="0"/>
              <a:t>GM</a:t>
            </a:r>
            <a:r>
              <a:rPr lang="zh-CN" altLang="en-US" dirty="0"/>
              <a:t>而存在，广播同步则完成了无线部分的同步。当时间戳通过透明时钟时，</a:t>
            </a:r>
            <a:r>
              <a:rPr lang="en-US" altLang="zh-CN" dirty="0"/>
              <a:t>5G</a:t>
            </a:r>
            <a:r>
              <a:rPr lang="zh-CN" altLang="en-US" dirty="0"/>
              <a:t>网桥内的同步精度会影响时间计算的精度。为了同步</a:t>
            </a:r>
            <a:r>
              <a:rPr lang="en-US" altLang="zh-CN" dirty="0"/>
              <a:t>5G-TSN</a:t>
            </a:r>
            <a:r>
              <a:rPr lang="zh-CN" altLang="en-US" dirty="0"/>
              <a:t>网桥内的多跳大规模无线网络节点的时钟，本文首先需要确定每个节点的层次结构，这也是定位每个无线节点的基础。根节点以</a:t>
            </a:r>
            <a:r>
              <a:rPr lang="en-US" altLang="zh-CN" dirty="0"/>
              <a:t>$k=0$</a:t>
            </a:r>
            <a:r>
              <a:rPr lang="zh-CN" altLang="en-US" dirty="0"/>
              <a:t>的计数发起同步消息，接收节点将计数设为</a:t>
            </a:r>
            <a:r>
              <a:rPr lang="en-US" altLang="zh-CN" dirty="0"/>
              <a:t>$k+1$</a:t>
            </a:r>
            <a:r>
              <a:rPr lang="zh-CN" altLang="en-US" dirty="0"/>
              <a:t>，并将包含</a:t>
            </a:r>
            <a:r>
              <a:rPr lang="en-US" altLang="zh-CN" dirty="0"/>
              <a:t>$k+1$</a:t>
            </a:r>
            <a:r>
              <a:rPr lang="zh-CN" altLang="en-US" dirty="0"/>
              <a:t>的广播同步消息发送到下一级，以此类推。直到所有节点都确定自己的级别，并从上至下依次进行同步。</a:t>
            </a:r>
            <a:endParaRPr lang="en-US" altLang="zh-CN" dirty="0"/>
          </a:p>
          <a:p>
            <a:r>
              <a:rPr lang="zh-CN" altLang="en-US" dirty="0"/>
              <a:t>具体来说，</a:t>
            </a:r>
            <a:r>
              <a:rPr lang="en-US" altLang="zh-CN" dirty="0"/>
              <a:t>5G</a:t>
            </a:r>
            <a:r>
              <a:rPr lang="zh-CN" altLang="en-US" dirty="0"/>
              <a:t>节点会定期向两端的边缘节点的</a:t>
            </a:r>
            <a:r>
              <a:rPr lang="en-US" altLang="zh-CN" dirty="0"/>
              <a:t>TSN</a:t>
            </a:r>
            <a:r>
              <a:rPr lang="zh-CN" altLang="en-US" dirty="0"/>
              <a:t>开关发起同步请求消息。从属时钟通过几个中间时钟接收来自主时钟的参考时间戳</a:t>
            </a:r>
            <a:r>
              <a:rPr lang="en-US" altLang="zh-CN" dirty="0"/>
              <a:t>$G$</a:t>
            </a:r>
            <a:r>
              <a:rPr lang="zh-CN" altLang="en-US" dirty="0"/>
              <a:t>，并记录本地时间</a:t>
            </a:r>
            <a:r>
              <a:rPr lang="en-US" altLang="zh-CN" dirty="0"/>
              <a:t>$L$</a:t>
            </a:r>
            <a:r>
              <a:rPr lang="zh-CN" altLang="en-US" dirty="0"/>
              <a:t>，然后将其发送给</a:t>
            </a:r>
            <a:r>
              <a:rPr lang="en-US" altLang="zh-CN" dirty="0"/>
              <a:t>TSN</a:t>
            </a:r>
            <a:r>
              <a:rPr lang="zh-CN" altLang="en-US" dirty="0"/>
              <a:t>节点。</a:t>
            </a:r>
            <a:r>
              <a:rPr lang="en-US" altLang="zh-CN" dirty="0"/>
              <a:t>TSN</a:t>
            </a:r>
            <a:r>
              <a:rPr lang="zh-CN" altLang="en-US" dirty="0"/>
              <a:t>节点执行一个线性回归过程，通过交换几个时间戳来估计频率差和时钟偏差。中间转发节点被视为一个透明的时钟。</a:t>
            </a:r>
            <a:endParaRPr lang="en-US" altLang="zh-CN" dirty="0"/>
          </a:p>
          <a:p>
            <a:r>
              <a:rPr lang="zh-CN" altLang="en-US" dirty="0"/>
              <a:t>最后，每个无线节点的校正时间被建模为：</a:t>
            </a:r>
            <a:endParaRPr lang="en-US" altLang="zh-CN" dirty="0"/>
          </a:p>
          <a:p>
            <a:r>
              <a:rPr lang="zh-CN" altLang="en-US" dirty="0"/>
              <a:t>其中</a:t>
            </a:r>
            <a:r>
              <a:rPr lang="en-US" altLang="zh-CN" dirty="0"/>
              <a:t>$\</a:t>
            </a:r>
            <a:r>
              <a:rPr lang="en-US" altLang="zh-CN" dirty="0" err="1"/>
              <a:t>widehat</a:t>
            </a:r>
            <a:r>
              <a:rPr lang="en-US" altLang="zh-CN" dirty="0"/>
              <a:t>{\alpha}$</a:t>
            </a:r>
            <a:r>
              <a:rPr lang="zh-CN" altLang="en-US" dirty="0"/>
              <a:t>代表频率差的估计，</a:t>
            </a:r>
            <a:r>
              <a:rPr lang="en-US" altLang="zh-CN" dirty="0"/>
              <a:t>$\</a:t>
            </a:r>
            <a:r>
              <a:rPr lang="en-US" altLang="zh-CN" dirty="0" err="1"/>
              <a:t>widehat</a:t>
            </a:r>
            <a:r>
              <a:rPr lang="en-US" altLang="zh-CN" dirty="0"/>
              <a:t>{\beta}$</a:t>
            </a:r>
            <a:r>
              <a:rPr lang="zh-CN" altLang="en-US" dirty="0"/>
              <a:t>是时钟偏差的估计。</a:t>
            </a:r>
            <a:r>
              <a:rPr lang="en-US" altLang="zh-CN" dirty="0"/>
              <a:t>$[\frac{G_0-L_0}{</a:t>
            </a:r>
            <a:r>
              <a:rPr lang="en-US" altLang="zh-CN" dirty="0" err="1"/>
              <a:t>T_c</a:t>
            </a:r>
            <a:r>
              <a:rPr lang="en-US" altLang="zh-CN" dirty="0"/>
              <a:t>}]</a:t>
            </a:r>
            <a:r>
              <a:rPr lang="en-US" altLang="zh-CN" dirty="0" err="1"/>
              <a:t>T_c</a:t>
            </a:r>
            <a:r>
              <a:rPr lang="en-US" altLang="zh-CN" dirty="0"/>
              <a:t>$</a:t>
            </a:r>
            <a:r>
              <a:rPr lang="zh-CN" altLang="en-US" dirty="0"/>
              <a:t>这一项表示从</a:t>
            </a:r>
            <a:r>
              <a:rPr lang="en-US" altLang="zh-CN" dirty="0"/>
              <a:t>5G</a:t>
            </a:r>
            <a:r>
              <a:rPr lang="zh-CN" altLang="en-US" dirty="0"/>
              <a:t>网络节点到</a:t>
            </a:r>
            <a:r>
              <a:rPr lang="en-US" altLang="zh-CN" dirty="0"/>
              <a:t>TSN</a:t>
            </a:r>
            <a:r>
              <a:rPr lang="zh-CN" altLang="en-US" dirty="0"/>
              <a:t>节点的传输延迟，</a:t>
            </a:r>
            <a:r>
              <a:rPr lang="en-US" altLang="zh-CN" dirty="0"/>
              <a:t>$</a:t>
            </a:r>
            <a:r>
              <a:rPr lang="en-US" altLang="zh-CN" dirty="0" err="1"/>
              <a:t>T_c</a:t>
            </a:r>
            <a:r>
              <a:rPr lang="en-US" altLang="zh-CN" dirty="0"/>
              <a:t>$</a:t>
            </a:r>
            <a:r>
              <a:rPr lang="zh-CN" altLang="en-US" dirty="0"/>
              <a:t>是</a:t>
            </a:r>
            <a:r>
              <a:rPr lang="en-US" altLang="zh-CN" dirty="0"/>
              <a:t>5G</a:t>
            </a:r>
            <a:r>
              <a:rPr lang="zh-CN" altLang="en-US" dirty="0"/>
              <a:t>网络的时隙，是</a:t>
            </a:r>
            <a:r>
              <a:rPr lang="en-US" altLang="zh-CN" dirty="0"/>
              <a:t>5G-TSN</a:t>
            </a:r>
            <a:r>
              <a:rPr lang="zh-CN" altLang="en-US" dirty="0"/>
              <a:t>时钟同步期间通过估计传输延迟可以达到的精度上限。这构成了后续同步精度优化方案的基础。</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进行网络拓扑的校验更新。原有的网络节点在后续的网络拓展中无需进行更新，因为网络拓展没有破坏它们原有的主从关系链。原有的网络拓扑同步规则将保留，以节省传输资源。对于新增的网络节点，本文需要更新其本地校验。设新增的无线终端节点集合为 </a:t>
            </a:r>
            <a:r>
              <a:rPr lang="en-US" altLang="zh-CN" dirty="0"/>
              <a:t>$N_{new}$</a:t>
            </a:r>
            <a:r>
              <a:rPr lang="zh-CN" altLang="en-US" dirty="0"/>
              <a:t>，由于新增的无线终端节点分布的不确定性，如果直接取与有线主时钟的主从关系，势必要从其他的原有节点中取得原有的网络参数值，从而带来更多的跨机传输开销。因此，选择将其作为一个新增的局域网络，与就近的无线节点 </a:t>
            </a:r>
            <a:r>
              <a:rPr lang="en-US" altLang="zh-CN" dirty="0"/>
              <a:t>$</a:t>
            </a:r>
            <a:r>
              <a:rPr lang="en-US" altLang="zh-CN" dirty="0" err="1"/>
              <a:t>n_i</a:t>
            </a:r>
            <a:r>
              <a:rPr lang="en-US" altLang="zh-CN" dirty="0"/>
              <a:t>$ </a:t>
            </a:r>
            <a:r>
              <a:rPr lang="zh-CN" altLang="en-US" dirty="0"/>
              <a:t>进行同步。设对接的无线节点 </a:t>
            </a:r>
            <a:r>
              <a:rPr lang="en-US" altLang="zh-CN" dirty="0"/>
              <a:t>$</a:t>
            </a:r>
            <a:r>
              <a:rPr lang="en-US" altLang="zh-CN" dirty="0" err="1"/>
              <a:t>n_i</a:t>
            </a:r>
            <a:r>
              <a:rPr lang="en-US" altLang="zh-CN" dirty="0"/>
              <a:t>$ </a:t>
            </a:r>
            <a:r>
              <a:rPr lang="zh-CN" altLang="en-US" dirty="0"/>
              <a:t>为之前混合架构中的高精度有线主时钟，采用之前的同步优化规则对新增节点进行同步。这样可以有效节省计算开销，并且由于原有无线节点已经进行过累积误差优化，这样所带来的误差在可接受的范围内。</a:t>
            </a:r>
            <a:endParaRPr lang="en-US" altLang="zh-CN" dirty="0"/>
          </a:p>
          <a:p>
            <a:r>
              <a:rPr lang="zh-CN" altLang="en-US" dirty="0"/>
              <a:t>全局校验更新需要从其他节点中获取数据，会产生较大的传输开销。为了降低全局校验更新带来的跨节点传输开销，混合架构可以在结构内优先进行数据的计算，生成一些中间结果 </a:t>
            </a:r>
            <a:r>
              <a:rPr lang="en-US" altLang="zh-CN" dirty="0"/>
              <a:t>$M_{</a:t>
            </a:r>
            <a:r>
              <a:rPr lang="en-US" altLang="zh-CN" dirty="0" err="1"/>
              <a:t>ij</a:t>
            </a:r>
            <a:r>
              <a:rPr lang="en-US" altLang="zh-CN" dirty="0"/>
              <a:t>}$</a:t>
            </a:r>
            <a:r>
              <a:rPr lang="zh-CN" altLang="en-US" dirty="0"/>
              <a:t>，最后只将这些中间结果传输至出现同步问题需要进行全局校验的节点。这些中间结果能够代替原始数据完成校验的运算，保证了校验更新的正确性，并且相较于原始数据，中间结果能够将多个数据块运算成一个数据块，节省了跨节点传输的开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同步精度网络节点之间的时钟偏差，通常使用均方根误差</a:t>
            </a:r>
            <a:r>
              <a:rPr lang="en-US" altLang="zh-CN" dirty="0"/>
              <a:t>(Root Mean Square Error, RMSE)</a:t>
            </a:r>
            <a:r>
              <a:rPr lang="zh-CN" altLang="en-US" dirty="0"/>
              <a:t>来度量，定义为：其中，</a:t>
            </a:r>
            <a:r>
              <a:rPr lang="en-US" altLang="zh-CN" dirty="0"/>
              <a:t>$N$ </a:t>
            </a:r>
            <a:r>
              <a:rPr lang="zh-CN" altLang="en-US" dirty="0"/>
              <a:t>是网络节点数量，</a:t>
            </a:r>
            <a:r>
              <a:rPr lang="en-US" altLang="zh-CN" dirty="0"/>
              <a:t>$\delta t_{</a:t>
            </a:r>
            <a:r>
              <a:rPr lang="en-US" altLang="zh-CN" dirty="0" err="1"/>
              <a:t>i</a:t>
            </a:r>
            <a:r>
              <a:rPr lang="en-US" altLang="zh-CN" dirty="0"/>
              <a:t>}$ </a:t>
            </a:r>
            <a:r>
              <a:rPr lang="zh-CN" altLang="en-US" dirty="0"/>
              <a:t>是节点 </a:t>
            </a:r>
            <a:r>
              <a:rPr lang="en-US" altLang="zh-CN" dirty="0"/>
              <a:t>$</a:t>
            </a:r>
            <a:r>
              <a:rPr lang="en-US" altLang="zh-CN" dirty="0" err="1"/>
              <a:t>i</a:t>
            </a:r>
            <a:r>
              <a:rPr lang="en-US" altLang="zh-CN" dirty="0"/>
              <a:t>$</a:t>
            </a:r>
            <a:r>
              <a:rPr lang="zh-CN" altLang="en-US" dirty="0"/>
              <a:t>的时钟偏差，</a:t>
            </a:r>
            <a:r>
              <a:rPr lang="en-US" altLang="zh-CN" dirty="0"/>
              <a:t>$\delta t_{ref}$ </a:t>
            </a:r>
            <a:r>
              <a:rPr lang="zh-CN" altLang="en-US" dirty="0"/>
              <a:t>是参考时钟偏差。</a:t>
            </a:r>
            <a:endParaRPr lang="en-US" altLang="zh-CN" dirty="0"/>
          </a:p>
          <a:p>
            <a:r>
              <a:rPr lang="zh-CN" altLang="en-US" dirty="0"/>
              <a:t>同步稳定性指网络节点时钟偏差随时间的变化情况，主要反映时钟同步系统的抗干扰能力。通常使用最大时间间隔误差（</a:t>
            </a:r>
            <a:r>
              <a:rPr lang="en-US" altLang="zh-CN" dirty="0"/>
              <a:t>Maximum Time Interval Error</a:t>
            </a:r>
            <a:r>
              <a:rPr lang="zh-CN" altLang="en-US" dirty="0"/>
              <a:t>，</a:t>
            </a:r>
            <a:r>
              <a:rPr lang="en-US" altLang="zh-CN" dirty="0"/>
              <a:t>MTIE</a:t>
            </a:r>
            <a:r>
              <a:rPr lang="zh-CN" altLang="en-US" dirty="0"/>
              <a:t>）来度量，定义为： </a:t>
            </a:r>
            <a:endParaRPr lang="en-US" altLang="zh-CN" dirty="0"/>
          </a:p>
          <a:p>
            <a:r>
              <a:rPr lang="zh-CN" altLang="en-US" dirty="0"/>
              <a:t>其中，</a:t>
            </a:r>
            <a:r>
              <a:rPr lang="en-US" altLang="zh-CN" dirty="0"/>
              <a:t>$\tau$ </a:t>
            </a:r>
            <a:r>
              <a:rPr lang="zh-CN" altLang="en-US" dirty="0"/>
              <a:t>是观察时间间隔，</a:t>
            </a:r>
            <a:r>
              <a:rPr lang="en-US" altLang="zh-CN" dirty="0"/>
              <a:t>$T$ </a:t>
            </a:r>
            <a:r>
              <a:rPr lang="zh-CN" altLang="en-US" dirty="0"/>
              <a:t>是总观察时间，</a:t>
            </a:r>
            <a:r>
              <a:rPr lang="en-US" altLang="zh-CN" dirty="0"/>
              <a:t>$\delta t_{t'}$ </a:t>
            </a:r>
            <a:r>
              <a:rPr lang="zh-CN" altLang="en-US" dirty="0"/>
              <a:t>是时刻 </a:t>
            </a:r>
            <a:r>
              <a:rPr lang="en-US" altLang="zh-CN" dirty="0"/>
              <a:t>$t'$ </a:t>
            </a:r>
            <a:r>
              <a:rPr lang="zh-CN" altLang="en-US" dirty="0"/>
              <a:t>的时钟偏差</a:t>
            </a:r>
            <a:endParaRPr lang="en-US" altLang="zh-CN" dirty="0"/>
          </a:p>
          <a:p>
            <a:r>
              <a:rPr lang="zh-CN" altLang="en-US" dirty="0"/>
              <a:t>收敛速度</a:t>
            </a:r>
            <a:r>
              <a:rPr lang="en-US" altLang="zh-CN" dirty="0"/>
              <a:t>}</a:t>
            </a:r>
            <a:r>
              <a:rPr lang="zh-CN" altLang="en-US" dirty="0"/>
              <a:t>指网络节点时钟同步过程中，达到稳定状态所需的时间，通常使用同步迭代次数来度量。设第 </a:t>
            </a:r>
            <a:r>
              <a:rPr lang="en-US" altLang="zh-CN" dirty="0"/>
              <a:t>$k$ </a:t>
            </a:r>
            <a:r>
              <a:rPr lang="zh-CN" altLang="en-US" dirty="0"/>
              <a:t>次迭代后的同步误差为 </a:t>
            </a:r>
            <a:r>
              <a:rPr lang="en-US" altLang="zh-CN" dirty="0"/>
              <a:t>$</a:t>
            </a:r>
            <a:r>
              <a:rPr lang="en-US" altLang="zh-CN" dirty="0" err="1"/>
              <a:t>E_k</a:t>
            </a:r>
            <a:r>
              <a:rPr lang="en-US" altLang="zh-CN" dirty="0"/>
              <a:t>$</a:t>
            </a:r>
            <a:r>
              <a:rPr lang="zh-CN" altLang="en-US" dirty="0"/>
              <a:t>，同步误差的收敛速度可以定义为：</a:t>
            </a:r>
            <a:endParaRPr lang="en-US" altLang="zh-CN" dirty="0"/>
          </a:p>
          <a:p>
            <a:r>
              <a:rPr lang="zh-CN" altLang="en-US" dirty="0"/>
              <a:t>其中，</a:t>
            </a:r>
            <a:r>
              <a:rPr lang="en-US" altLang="zh-CN" dirty="0"/>
              <a:t>$\epsilon$ </a:t>
            </a:r>
            <a:r>
              <a:rPr lang="zh-CN" altLang="en-US" dirty="0"/>
              <a:t>是给定的收敛阈值。</a:t>
            </a:r>
            <a:endParaRPr lang="en-US" altLang="zh-CN" dirty="0"/>
          </a:p>
          <a:p>
            <a:r>
              <a:rPr lang="zh-CN" altLang="en-US" dirty="0"/>
              <a:t>能耗</a:t>
            </a:r>
            <a:r>
              <a:rPr lang="en-US" altLang="zh-CN" dirty="0"/>
              <a:t>}</a:t>
            </a:r>
            <a:r>
              <a:rPr lang="zh-CN" altLang="en-US" dirty="0"/>
              <a:t>指时钟同步过程中消耗的能源，主要关注无线网络节点的通信和计算能耗。能耗可以定义为：其中，</a:t>
            </a:r>
            <a:r>
              <a:rPr lang="en-US" altLang="zh-CN" dirty="0"/>
              <a:t>$E_{comm}$ </a:t>
            </a:r>
            <a:r>
              <a:rPr lang="zh-CN" altLang="en-US" dirty="0"/>
              <a:t>和 </a:t>
            </a:r>
            <a:r>
              <a:rPr lang="en-US" altLang="zh-CN" dirty="0"/>
              <a:t>$E_{comp}$ </a:t>
            </a:r>
            <a:r>
              <a:rPr lang="zh-CN" altLang="en-US" dirty="0"/>
              <a:t>分别表示通信能耗和计算能耗。</a:t>
            </a:r>
            <a:endParaRPr lang="en-US" altLang="zh-CN" dirty="0"/>
          </a:p>
          <a:p>
            <a:r>
              <a:rPr lang="zh-CN" altLang="en-US" sz="1200" b="1" dirty="0"/>
              <a:t>优化报文传输策略</a:t>
            </a:r>
            <a:r>
              <a:rPr lang="zh-CN" altLang="en-US" sz="1200" dirty="0"/>
              <a:t>：通过调整报文传输的时间间隔、优先级等参数，降低网络拥塞和延时波动对时钟同步的影响</a:t>
            </a:r>
            <a:r>
              <a:rPr lang="en-US" altLang="zh-CN" sz="1200" dirty="0"/>
              <a:t>[]</a:t>
            </a:r>
            <a:r>
              <a:rPr lang="zh-CN" altLang="en-US" sz="1200" dirty="0"/>
              <a:t>。例如，可以使用分散优先级的报文传输策略，将报文按照优先级划分为不同的队列，优先传输高优先级的报文，从而降低时钟同步误差。</a:t>
            </a:r>
            <a:endParaRPr lang="en-US" altLang="zh-CN" sz="1200" dirty="0"/>
          </a:p>
          <a:p>
            <a:r>
              <a:rPr lang="zh-CN" altLang="en-US" sz="1200" b="1" dirty="0"/>
              <a:t>自适应同步算法</a:t>
            </a:r>
            <a:r>
              <a:rPr lang="zh-CN" altLang="en-US" sz="1200" dirty="0"/>
              <a:t>：根据网络状况和节点性能动态调整同步策略，提高同步精度和稳定性。例如，可以设计一个自适应权重系数的同步算法，通过实时监测网络负载和节点状态，动态调整有线网络和无线网络时钟同步结果的权重，实现更高精度的时钟同步。其中，</a:t>
            </a:r>
            <a:r>
              <a:rPr lang="en-US" altLang="zh-CN" sz="1200" dirty="0"/>
              <a:t>$\alpha_{k+1}$ </a:t>
            </a:r>
            <a:r>
              <a:rPr lang="zh-CN" altLang="en-US" sz="1200" dirty="0"/>
              <a:t>和 </a:t>
            </a:r>
            <a:r>
              <a:rPr lang="en-US" altLang="zh-CN" sz="1200" dirty="0"/>
              <a:t>$\</a:t>
            </a:r>
            <a:r>
              <a:rPr lang="en-US" altLang="zh-CN" sz="1200" dirty="0" err="1"/>
              <a:t>alpha_k</a:t>
            </a:r>
            <a:r>
              <a:rPr lang="en-US" altLang="zh-CN" sz="1200" dirty="0"/>
              <a:t>$ </a:t>
            </a:r>
            <a:r>
              <a:rPr lang="zh-CN" altLang="en-US" sz="1200" dirty="0"/>
              <a:t>分别表示第 </a:t>
            </a:r>
            <a:r>
              <a:rPr lang="en-US" altLang="zh-CN" sz="1200" dirty="0"/>
              <a:t>$k+1$ </a:t>
            </a:r>
            <a:r>
              <a:rPr lang="zh-CN" altLang="en-US" sz="1200" dirty="0"/>
              <a:t>次和第 </a:t>
            </a:r>
            <a:r>
              <a:rPr lang="en-US" altLang="zh-CN" sz="1200" dirty="0"/>
              <a:t>$k$ </a:t>
            </a:r>
            <a:r>
              <a:rPr lang="zh-CN" altLang="en-US" sz="1200" dirty="0"/>
              <a:t>次迭代的权重系数，</a:t>
            </a:r>
            <a:r>
              <a:rPr lang="en-US" altLang="zh-CN" sz="1200" dirty="0"/>
              <a:t>$\gamma$ </a:t>
            </a:r>
            <a:r>
              <a:rPr lang="zh-CN" altLang="en-US" sz="1200" dirty="0"/>
              <a:t>是学习率，</a:t>
            </a:r>
            <a:r>
              <a:rPr lang="en-US" altLang="zh-CN" sz="1200" dirty="0"/>
              <a:t>$\frac{\partial D_\text{RMSE}}{\partial \alpha}$ </a:t>
            </a:r>
            <a:r>
              <a:rPr lang="zh-CN" altLang="en-US" sz="1200" dirty="0"/>
              <a:t>是关于权重系数的同步误差梯度。</a:t>
            </a:r>
            <a:endParaRPr lang="en-US" altLang="zh-CN" sz="1200" dirty="0"/>
          </a:p>
          <a:p>
            <a:r>
              <a:rPr lang="zh-CN" altLang="en-US" sz="1200" b="1" dirty="0"/>
              <a:t>优化时钟同步过程中的能源消耗</a:t>
            </a:r>
            <a:r>
              <a:rPr lang="zh-CN" altLang="en-US" sz="1200" dirty="0"/>
              <a:t>：为了降低能耗，可以采取调整报文传输策略、减少计算量等措施。例如，在无线网络节点中，可以根据节点的剩余能量动态调整时钟同步的频率，降低能耗。</a:t>
            </a:r>
            <a:endParaRPr lang="zh-CN" altLang="en-US" sz="1200" dirty="0"/>
          </a:p>
          <a:p>
            <a:r>
              <a:rPr lang="zh-CN" altLang="en-US" sz="1200" b="1" dirty="0"/>
              <a:t>针对不同应用场景的定制化同步策略</a:t>
            </a:r>
            <a:r>
              <a:rPr lang="zh-CN" altLang="en-US" sz="1200" dirty="0"/>
              <a:t>：根据异构网络中不同应用场景的特点，设计针对性的时钟同步解决方案，提高同步性能和实用性。例如，在工业物联网场景中，可以利用工业控制器提供的确定性通信机制，实现高精度和低延时的时钟同步。</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着重介绍了混合架构中的分层算法，并进行了相应的仿真实验来验证其有效性。该分层算法将问题建模为有向图，并采用预处理方法对图进行处理，实现了有序的时钟同步。通过对比实验说明分层算法在时钟同步性能方面的作用，具体地，本文进行了同步效率、收敛速度和同步精度的评估。同步效率指网络中节点之间的同步延迟和抖动，通过降低抖动可以有效提高网络的整体同步效率。收敛速度方面，越快的收敛速度意味着分层算法能够更快地将网络中节点的时钟同步到稳定状态。同步精度方面，本文对比了分层前后的同步精度。</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我的研究课题是围绕异构网络时钟同步，通过模型建立，方法设计、系统构建等对混合时钟同步技术开展一系列相关研究。本次答辩的主要内容包括研究背景与意义、</a:t>
            </a:r>
            <a:r>
              <a:rPr lang="en-US" altLang="zh-CN" dirty="0"/>
              <a:t>XXX</a:t>
            </a:r>
            <a:r>
              <a:rPr lang="zh-CN" altLang="en-US" dirty="0"/>
              <a:t>等五方面。</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图</a:t>
            </a:r>
            <a:r>
              <a:rPr lang="en-US" altLang="zh-CN" sz="1200" dirty="0"/>
              <a:t>2.8</a:t>
            </a:r>
            <a:r>
              <a:rPr lang="zh-CN" altLang="en-US" sz="1200" dirty="0"/>
              <a:t>展示了分层前的节点分布示意图。在这个图中，</a:t>
            </a:r>
            <a:r>
              <a:rPr lang="en-US" altLang="zh-CN" sz="1200" dirty="0"/>
              <a:t>x</a:t>
            </a:r>
            <a:r>
              <a:rPr lang="zh-CN" altLang="en-US" sz="1200" dirty="0"/>
              <a:t>轴、</a:t>
            </a:r>
            <a:r>
              <a:rPr lang="en-US" altLang="zh-CN" sz="1200" dirty="0"/>
              <a:t>y</a:t>
            </a:r>
            <a:r>
              <a:rPr lang="zh-CN" altLang="en-US" sz="1200" dirty="0"/>
              <a:t>轴和</a:t>
            </a:r>
            <a:r>
              <a:rPr lang="en-US" altLang="zh-CN" sz="1200" dirty="0"/>
              <a:t>z</a:t>
            </a:r>
            <a:r>
              <a:rPr lang="zh-CN" altLang="en-US" sz="1200" dirty="0"/>
              <a:t>轴分别代表了节点的三个关键属性：时钟稳定性（</a:t>
            </a:r>
            <a:r>
              <a:rPr lang="en-US" altLang="zh-CN" sz="1200" dirty="0"/>
              <a:t>Clock Stability, CS</a:t>
            </a:r>
            <a:r>
              <a:rPr lang="zh-CN" altLang="en-US" sz="1200" dirty="0"/>
              <a:t>）、延迟期望（</a:t>
            </a:r>
            <a:r>
              <a:rPr lang="en-US" altLang="zh-CN" sz="1200" dirty="0"/>
              <a:t>Latency Expectation, LE</a:t>
            </a:r>
            <a:r>
              <a:rPr lang="zh-CN" altLang="en-US" sz="1200" dirty="0"/>
              <a:t>）以及节点在网络拓扑中的距离主时钟的跳数（</a:t>
            </a:r>
            <a:r>
              <a:rPr lang="en-US" altLang="zh-CN" sz="1200" dirty="0"/>
              <a:t>Synchronization Hierarchy Level, SHL</a:t>
            </a:r>
            <a:r>
              <a:rPr lang="zh-CN" altLang="en-US" sz="1200" dirty="0"/>
              <a:t>）。时钟稳定性和延迟期望是衡量节点时钟性能的两个重要指标，它们对于同步系统的准确性和稳定性至关重要。</a:t>
            </a:r>
            <a:endParaRPr lang="zh-CN" altLang="en-US" sz="1200" dirty="0"/>
          </a:p>
          <a:p>
            <a:r>
              <a:rPr lang="zh-CN" altLang="en-US" sz="1200" dirty="0"/>
              <a:t>为了对节点进行评估并进行适当的分层，首先需要计算每个节点的</a:t>
            </a:r>
            <a:r>
              <a:rPr lang="en-US" altLang="zh-CN" sz="1200" dirty="0"/>
              <a:t>$NSPI$</a:t>
            </a:r>
            <a:r>
              <a:rPr lang="zh-CN" altLang="en-US" sz="1200" dirty="0"/>
              <a:t>。</a:t>
            </a:r>
            <a:r>
              <a:rPr lang="en-US" altLang="zh-CN" sz="1200" dirty="0"/>
              <a:t>$NSPI$</a:t>
            </a:r>
            <a:r>
              <a:rPr lang="zh-CN" altLang="en-US" sz="1200" dirty="0"/>
              <a:t>是一个综合指标，它综合考虑了时钟稳定性和延迟期望，以便对节点的同步性能进行量化评估。通过计算每个节点的</a:t>
            </a:r>
            <a:r>
              <a:rPr lang="en-US" altLang="zh-CN" sz="1200" dirty="0"/>
              <a:t>$NSPI$</a:t>
            </a:r>
            <a:r>
              <a:rPr lang="zh-CN" altLang="en-US" sz="1200" dirty="0"/>
              <a:t>值，可以在同步系统中对节点进行排序，从而确定节点在分层拓扑中的相对位置。</a:t>
            </a:r>
            <a:endParaRPr lang="zh-CN" altLang="en-US" sz="1200" dirty="0"/>
          </a:p>
          <a:p>
            <a:r>
              <a:rPr lang="zh-CN" altLang="en-US" sz="1200" dirty="0"/>
              <a:t>在确定了节点的</a:t>
            </a:r>
            <a:r>
              <a:rPr lang="en-US" altLang="zh-CN" sz="1200" dirty="0"/>
              <a:t>$NSPI$</a:t>
            </a:r>
            <a:r>
              <a:rPr lang="zh-CN" altLang="en-US" sz="1200" dirty="0"/>
              <a:t>值后，接下来需要采用一种分层聚类算法来对节点进行分层。分层聚类算法的目标是将具有相似性能（即具有相近</a:t>
            </a:r>
            <a:r>
              <a:rPr lang="en-US" altLang="zh-CN" sz="1200" dirty="0"/>
              <a:t>$NSPI$</a:t>
            </a:r>
            <a:r>
              <a:rPr lang="zh-CN" altLang="en-US" sz="1200" dirty="0"/>
              <a:t>值）的节点聚集到同一层级上。在执行此过程时，算法应尽量保证累计误差最小化，以确保同步系统的准确性和稳定性。</a:t>
            </a:r>
            <a:endParaRPr lang="zh-CN" altLang="en-US" sz="1200" dirty="0"/>
          </a:p>
          <a:p>
            <a:r>
              <a:rPr lang="zh-CN" altLang="en-US" sz="1200" dirty="0"/>
              <a:t>图</a:t>
            </a:r>
            <a:r>
              <a:rPr lang="en-US" altLang="zh-CN" sz="1200" dirty="0"/>
              <a:t>2.9</a:t>
            </a:r>
            <a:r>
              <a:rPr lang="zh-CN" altLang="en-US" sz="1200" dirty="0"/>
              <a:t>为本文提供了一个关于节点分布的直观表示，通过对节点时钟稳定性、延迟期望以及在拓扑中的位置进行量化分析，本文可以使用</a:t>
            </a:r>
            <a:r>
              <a:rPr lang="en-US" altLang="zh-CN" sz="1200" dirty="0"/>
              <a:t>$NSPI$</a:t>
            </a:r>
            <a:r>
              <a:rPr lang="zh-CN" altLang="en-US" sz="1200" dirty="0"/>
              <a:t>值和分层聚类算法来对节点进行分层，从而实现同步系统的优化。在优化过程中，需要充分考虑最小化累计误差的约束，以确保整个同步系统具有高度的准确性和稳定性。。</a:t>
            </a:r>
            <a:endParaRPr lang="en-US" altLang="zh-CN" sz="1200" dirty="0"/>
          </a:p>
          <a:p>
            <a:r>
              <a:rPr lang="zh-CN" altLang="en-US" sz="1200" dirty="0"/>
              <a:t>通过混合架构的分层算法，有效提高了时钟同步的性能。</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信号反射：当无线信号遇到障碍物时，部分信号会发生反射。反射信号与直射信号叠加，形成多径传播。</a:t>
            </a:r>
            <a:endParaRPr lang="zh-CN" altLang="en-US" dirty="0"/>
          </a:p>
          <a:p>
            <a:r>
              <a:rPr lang="zh-CN" altLang="en-US" dirty="0"/>
              <a:t>信号折射：当无线信号穿过障碍物或沿着地面传播时，信号会发生折射，从而产生多个信号路径。</a:t>
            </a:r>
            <a:endParaRPr lang="zh-CN" altLang="en-US" dirty="0"/>
          </a:p>
          <a:p>
            <a:r>
              <a:rPr lang="zh-CN" altLang="en-US" dirty="0"/>
              <a:t>信号散射：无线信号在传播过程中可能遇到不规则表面，这将导致信号被散射到多个方向，进一步产生多径传播。</a:t>
            </a:r>
            <a:endParaRPr lang="zh-CN" altLang="en-US" dirty="0"/>
          </a:p>
          <a:p>
            <a:r>
              <a:rPr lang="zh-CN" altLang="en-US" dirty="0"/>
              <a:t>大</a:t>
            </a:r>
            <a:r>
              <a:rPr lang="en-US" altLang="zh-CN" dirty="0"/>
              <a:t>SCS</a:t>
            </a:r>
            <a:r>
              <a:rPr lang="zh-CN" altLang="en-US" dirty="0"/>
              <a:t>：在</a:t>
            </a:r>
            <a:r>
              <a:rPr lang="en-US" altLang="zh-CN" dirty="0"/>
              <a:t>5G</a:t>
            </a:r>
            <a:r>
              <a:rPr lang="zh-CN" altLang="en-US" dirty="0"/>
              <a:t>网络中，为了提高频谱利用率和实现更大的带宽，通常会采用较大的</a:t>
            </a:r>
            <a:r>
              <a:rPr lang="en-US" altLang="zh-CN" dirty="0"/>
              <a:t>SCS</a:t>
            </a:r>
            <a:r>
              <a:rPr lang="zh-CN" altLang="en-US" dirty="0"/>
              <a:t>。然而，较大的</a:t>
            </a:r>
            <a:r>
              <a:rPr lang="en-US" altLang="zh-CN" dirty="0"/>
              <a:t>SCS</a:t>
            </a:r>
            <a:r>
              <a:rPr lang="zh-CN" altLang="en-US" dirty="0"/>
              <a:t>会导致多径效应更加明显。</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其中 </a:t>
            </a:r>
            <a:r>
              <a:rPr lang="en-US" altLang="zh-CN" sz="1200" dirty="0"/>
              <a:t>$\</a:t>
            </a:r>
            <a:r>
              <a:rPr lang="en-US" altLang="zh-CN" sz="1200" dirty="0" err="1"/>
              <a:t>tau_i</a:t>
            </a:r>
            <a:r>
              <a:rPr lang="en-US" altLang="zh-CN" sz="1200" dirty="0"/>
              <a:t>$ </a:t>
            </a:r>
            <a:r>
              <a:rPr lang="zh-CN" altLang="en-US" sz="1200" dirty="0"/>
              <a:t>表示第 </a:t>
            </a:r>
            <a:r>
              <a:rPr lang="en-US" altLang="zh-CN" sz="1200" dirty="0"/>
              <a:t>$</a:t>
            </a:r>
            <a:r>
              <a:rPr lang="en-US" altLang="zh-CN" sz="1200" dirty="0" err="1"/>
              <a:t>i</a:t>
            </a:r>
            <a:r>
              <a:rPr lang="en-US" altLang="zh-CN" sz="1200" dirty="0"/>
              <a:t>$ </a:t>
            </a:r>
            <a:r>
              <a:rPr lang="zh-CN" altLang="en-US" sz="1200" dirty="0"/>
              <a:t>条路径的传播延迟，</a:t>
            </a:r>
            <a:r>
              <a:rPr lang="en-US" altLang="zh-CN" sz="1200" dirty="0"/>
              <a:t>$</a:t>
            </a:r>
            <a:r>
              <a:rPr lang="en-US" altLang="zh-CN" sz="1200" dirty="0" err="1"/>
              <a:t>d_i</a:t>
            </a:r>
            <a:r>
              <a:rPr lang="en-US" altLang="zh-CN" sz="1200" dirty="0"/>
              <a:t>$ </a:t>
            </a:r>
            <a:r>
              <a:rPr lang="zh-CN" altLang="en-US" sz="1200" dirty="0"/>
              <a:t>是第 </a:t>
            </a:r>
            <a:r>
              <a:rPr lang="en-US" altLang="zh-CN" sz="1200" dirty="0"/>
              <a:t>$</a:t>
            </a:r>
            <a:r>
              <a:rPr lang="en-US" altLang="zh-CN" sz="1200" dirty="0" err="1"/>
              <a:t>i</a:t>
            </a:r>
            <a:r>
              <a:rPr lang="en-US" altLang="zh-CN" sz="1200" dirty="0"/>
              <a:t>$ </a:t>
            </a:r>
            <a:r>
              <a:rPr lang="zh-CN" altLang="en-US" sz="1200" dirty="0"/>
              <a:t>条路径的距离，</a:t>
            </a:r>
            <a:r>
              <a:rPr lang="en-US" altLang="zh-CN" sz="1200" dirty="0"/>
              <a:t>$c$ </a:t>
            </a:r>
            <a:r>
              <a:rPr lang="zh-CN" altLang="en-US" sz="1200" dirty="0"/>
              <a:t>是光速。</a:t>
            </a:r>
            <a:endParaRPr lang="en-US" altLang="zh-CN" sz="1200" dirty="0"/>
          </a:p>
          <a:p>
            <a:r>
              <a:rPr lang="zh-CN" altLang="en-US" sz="1200" dirty="0"/>
              <a:t>其中 </a:t>
            </a:r>
            <a:r>
              <a:rPr lang="en-US" altLang="zh-CN" sz="1200" dirty="0"/>
              <a:t>$y(t)$ </a:t>
            </a:r>
            <a:r>
              <a:rPr lang="zh-CN" altLang="en-US" sz="1200" dirty="0"/>
              <a:t>是接收端的信号，</a:t>
            </a:r>
            <a:r>
              <a:rPr lang="en-US" altLang="zh-CN" sz="1200" dirty="0"/>
              <a:t>$</a:t>
            </a:r>
            <a:r>
              <a:rPr lang="en-US" altLang="zh-CN" sz="1200" dirty="0" err="1"/>
              <a:t>a_i</a:t>
            </a:r>
            <a:r>
              <a:rPr lang="en-US" altLang="zh-CN" sz="1200" dirty="0"/>
              <a:t>$ </a:t>
            </a:r>
            <a:r>
              <a:rPr lang="zh-CN" altLang="en-US" sz="1200" dirty="0"/>
              <a:t>是第 </a:t>
            </a:r>
            <a:r>
              <a:rPr lang="en-US" altLang="zh-CN" sz="1200" dirty="0"/>
              <a:t>$</a:t>
            </a:r>
            <a:r>
              <a:rPr lang="en-US" altLang="zh-CN" sz="1200" dirty="0" err="1"/>
              <a:t>i</a:t>
            </a:r>
            <a:r>
              <a:rPr lang="en-US" altLang="zh-CN" sz="1200" dirty="0"/>
              <a:t>$ </a:t>
            </a:r>
            <a:r>
              <a:rPr lang="zh-CN" altLang="en-US" sz="1200" dirty="0"/>
              <a:t>条路径的幅度，</a:t>
            </a:r>
            <a:r>
              <a:rPr lang="en-US" altLang="zh-CN" sz="1200" dirty="0"/>
              <a:t>$x(t)$ </a:t>
            </a:r>
            <a:r>
              <a:rPr lang="zh-CN" altLang="en-US" sz="1200" dirty="0"/>
              <a:t>是发送端的信号，</a:t>
            </a:r>
            <a:r>
              <a:rPr lang="en-US" altLang="zh-CN" sz="1200" dirty="0"/>
              <a:t>$\</a:t>
            </a:r>
            <a:r>
              <a:rPr lang="en-US" altLang="zh-CN" sz="1200" dirty="0" err="1"/>
              <a:t>tau_i</a:t>
            </a:r>
            <a:r>
              <a:rPr lang="en-US" altLang="zh-CN" sz="1200" dirty="0"/>
              <a:t>$ </a:t>
            </a:r>
            <a:r>
              <a:rPr lang="zh-CN" altLang="en-US" sz="1200" dirty="0"/>
              <a:t>是第 </a:t>
            </a:r>
            <a:r>
              <a:rPr lang="en-US" altLang="zh-CN" sz="1200" dirty="0"/>
              <a:t>$</a:t>
            </a:r>
            <a:r>
              <a:rPr lang="en-US" altLang="zh-CN" sz="1200" dirty="0" err="1"/>
              <a:t>i</a:t>
            </a:r>
            <a:r>
              <a:rPr lang="en-US" altLang="zh-CN" sz="1200" dirty="0"/>
              <a:t>$ </a:t>
            </a:r>
            <a:r>
              <a:rPr lang="zh-CN" altLang="en-US" sz="1200" dirty="0"/>
              <a:t>条路径的传播延迟，</a:t>
            </a:r>
            <a:r>
              <a:rPr lang="en-US" altLang="zh-CN" sz="1200" dirty="0"/>
              <a:t>$n(t)$ </a:t>
            </a:r>
            <a:r>
              <a:rPr lang="zh-CN" altLang="en-US" sz="1200" dirty="0"/>
              <a:t>是噪声。</a:t>
            </a:r>
            <a:endParaRPr lang="en-US" altLang="zh-CN" sz="1200" dirty="0"/>
          </a:p>
          <a:p>
            <a:r>
              <a:rPr lang="zh-CN" altLang="en-US" sz="1200" dirty="0"/>
              <a:t>为了证明多径衰落对时钟同步精度的影响，我们利用</a:t>
            </a:r>
            <a:r>
              <a:rPr lang="en-US" altLang="zh-CN" sz="1200" dirty="0" err="1"/>
              <a:t>matlab</a:t>
            </a:r>
            <a:r>
              <a:rPr lang="zh-CN" altLang="en-US" sz="1200" dirty="0"/>
              <a:t>进行了仿真实验，我们首先生成一个长度为 </a:t>
            </a:r>
            <a:r>
              <a:rPr lang="en-US" altLang="zh-CN" sz="1200" dirty="0"/>
              <a:t>N </a:t>
            </a:r>
            <a:r>
              <a:rPr lang="zh-CN" altLang="en-US" sz="1200" dirty="0"/>
              <a:t>的原始信号，然后对信号进行多径衰落模拟。对于每个延迟扩展值，我们重复进行 </a:t>
            </a:r>
            <a:r>
              <a:rPr lang="en-US" altLang="zh-CN" sz="1200" dirty="0"/>
              <a:t>num\_tests </a:t>
            </a:r>
            <a:r>
              <a:rPr lang="zh-CN" altLang="en-US" sz="1200" dirty="0"/>
              <a:t>次实验。在每次实验中，我们将原始信号加上不同延迟扩展和衰减的副本以模拟多径衰落。然后，我们计算每次实验中同步误差的平均值。最后，我们将这些平均值绘制成一幅图，以展示多径衰落对同步精度的影响。信号长度 </a:t>
            </a:r>
            <a:r>
              <a:rPr lang="en-US" altLang="zh-CN" sz="1200" dirty="0"/>
              <a:t>N = 1000</a:t>
            </a:r>
            <a:r>
              <a:rPr lang="zh-CN" altLang="en-US" sz="1200" dirty="0"/>
              <a:t>（样本数）。测试次数 </a:t>
            </a:r>
            <a:r>
              <a:rPr lang="en-US" altLang="zh-CN" sz="1200" dirty="0"/>
              <a:t>num\_tests = 100</a:t>
            </a:r>
            <a:r>
              <a:rPr lang="zh-CN" altLang="en-US" sz="1200" dirty="0"/>
              <a:t>，表示对于每个延迟扩展值，我们重复实验的次数，以便计算同步误差的平均值。最大延迟扩展 </a:t>
            </a:r>
            <a:r>
              <a:rPr lang="en-US" altLang="zh-CN" sz="1200" dirty="0"/>
              <a:t>max\_delay\_spread = 50</a:t>
            </a:r>
            <a:r>
              <a:rPr lang="zh-CN" altLang="en-US" sz="1200" dirty="0"/>
              <a:t>，表示多径衰落的最大延迟扩展。</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 </a:t>
            </a:r>
            <a:r>
              <a:rPr lang="en-US" altLang="zh-CN" dirty="0"/>
              <a:t>$y[n]$ </a:t>
            </a:r>
            <a:r>
              <a:rPr lang="zh-CN" altLang="en-US" dirty="0"/>
              <a:t>是均衡后的输出信号，</a:t>
            </a:r>
            <a:r>
              <a:rPr lang="en-US" altLang="zh-CN" dirty="0"/>
              <a:t>$K$ </a:t>
            </a:r>
            <a:r>
              <a:rPr lang="zh-CN" altLang="en-US" dirty="0"/>
              <a:t>是均衡器的长度。</a:t>
            </a:r>
            <a:endParaRPr lang="en-US" altLang="zh-CN" dirty="0"/>
          </a:p>
          <a:p>
            <a:r>
              <a:rPr lang="zh-CN" altLang="en-US" dirty="0"/>
              <a:t>其中 </a:t>
            </a:r>
            <a:r>
              <a:rPr lang="en-US" altLang="zh-CN" dirty="0"/>
              <a:t>$s'[n]$ </a:t>
            </a:r>
            <a:r>
              <a:rPr lang="zh-CN" altLang="en-US" dirty="0"/>
              <a:t>是判决器输出的符号，</a:t>
            </a:r>
            <a:r>
              <a:rPr lang="en-US" altLang="zh-CN" dirty="0"/>
              <a:t>$</a:t>
            </a:r>
            <a:r>
              <a:rPr lang="en-US" altLang="zh-CN" dirty="0" err="1"/>
              <a:t>K_c</a:t>
            </a:r>
            <a:r>
              <a:rPr lang="en-US" altLang="zh-CN" dirty="0"/>
              <a:t>$ </a:t>
            </a:r>
            <a:r>
              <a:rPr lang="zh-CN" altLang="en-US" dirty="0"/>
              <a:t>和 </a:t>
            </a:r>
            <a:r>
              <a:rPr lang="en-US" altLang="zh-CN" dirty="0"/>
              <a:t>$</a:t>
            </a:r>
            <a:r>
              <a:rPr lang="en-US" altLang="zh-CN" dirty="0" err="1"/>
              <a:t>K_d</a:t>
            </a:r>
            <a:r>
              <a:rPr lang="en-US" altLang="zh-CN" dirty="0"/>
              <a:t>$ </a:t>
            </a:r>
            <a:r>
              <a:rPr lang="zh-CN" altLang="en-US" dirty="0"/>
              <a:t>分别是前馈滤波器和反馈滤波器的长度。</a:t>
            </a:r>
            <a:endParaRPr lang="en-US" altLang="zh-CN" dirty="0"/>
          </a:p>
          <a:p>
            <a:r>
              <a:rPr lang="zh-CN" altLang="en-US" dirty="0"/>
              <a:t>其中 </a:t>
            </a:r>
            <a:r>
              <a:rPr lang="en-US" altLang="zh-CN" dirty="0"/>
              <a:t>$y[n]$ </a:t>
            </a:r>
            <a:r>
              <a:rPr lang="zh-CN" altLang="en-US" dirty="0"/>
              <a:t>是均衡后的输出信号，</a:t>
            </a:r>
            <a:r>
              <a:rPr lang="en-US" altLang="zh-CN" dirty="0"/>
              <a:t>$K$ </a:t>
            </a:r>
            <a:r>
              <a:rPr lang="zh-CN" altLang="en-US" dirty="0"/>
              <a:t>是均衡器的长度。</a:t>
            </a:r>
            <a:r>
              <a:rPr lang="en-US" altLang="zh-CN" dirty="0"/>
              <a:t>LMS </a:t>
            </a:r>
            <a:r>
              <a:rPr lang="zh-CN" altLang="en-US" dirty="0"/>
              <a:t>算法通过梯度下降法迭代更新权重 </a:t>
            </a:r>
            <a:r>
              <a:rPr lang="en-US" altLang="zh-CN" dirty="0"/>
              <a:t>$w[k]$</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假设发送信号序列为 </a:t>
            </a:r>
            <a:r>
              <a:rPr lang="en-US" altLang="zh-CN" dirty="0"/>
              <a:t>$s[n]$</a:t>
            </a:r>
            <a:r>
              <a:rPr lang="zh-CN" altLang="en-US" dirty="0"/>
              <a:t>，信道冲激响应为 </a:t>
            </a:r>
            <a:r>
              <a:rPr lang="en-US" altLang="zh-CN" dirty="0"/>
              <a:t>$h[n]$</a:t>
            </a:r>
            <a:r>
              <a:rPr lang="zh-CN" altLang="en-US" dirty="0"/>
              <a:t>，加性噪声为 </a:t>
            </a:r>
            <a:r>
              <a:rPr lang="en-US" altLang="zh-CN" dirty="0"/>
              <a:t>$z[n]$</a:t>
            </a:r>
            <a:r>
              <a:rPr lang="zh-CN" altLang="en-US" dirty="0"/>
              <a:t>，其中，</a:t>
            </a:r>
            <a:r>
              <a:rPr lang="en-US" altLang="zh-CN" dirty="0"/>
              <a:t>$</a:t>
            </a:r>
            <a:r>
              <a:rPr lang="en-US" altLang="zh-CN" dirty="0" err="1"/>
              <a:t>L_h</a:t>
            </a:r>
            <a:r>
              <a:rPr lang="en-US" altLang="zh-CN" dirty="0"/>
              <a:t>$ </a:t>
            </a:r>
            <a:r>
              <a:rPr lang="zh-CN" altLang="en-US" dirty="0"/>
              <a:t>是信道冲激响应长度。</a:t>
            </a:r>
            <a:endParaRPr lang="en-US" altLang="zh-CN" dirty="0"/>
          </a:p>
          <a:p>
            <a:r>
              <a:rPr lang="en-US" altLang="zh-CN" sz="1200" dirty="0"/>
              <a:t>FEF </a:t>
            </a:r>
            <a:r>
              <a:rPr lang="zh-CN" altLang="en-US" sz="1200" dirty="0"/>
              <a:t>的长度为 </a:t>
            </a:r>
            <a:r>
              <a:rPr lang="en-US" altLang="zh-CN" sz="1200" dirty="0"/>
              <a:t>$L_{FEF}$</a:t>
            </a:r>
            <a:r>
              <a:rPr lang="zh-CN" altLang="en-US" sz="1200" dirty="0"/>
              <a:t>，其系数为 </a:t>
            </a:r>
            <a:r>
              <a:rPr lang="en-US" altLang="zh-CN" sz="1200" dirty="0"/>
              <a:t>$</a:t>
            </a:r>
            <a:r>
              <a:rPr lang="en-US" altLang="zh-CN" sz="1200" dirty="0" err="1"/>
              <a:t>w_f</a:t>
            </a:r>
            <a:r>
              <a:rPr lang="en-US" altLang="zh-CN" sz="1200" dirty="0"/>
              <a:t>[n]$</a:t>
            </a:r>
            <a:r>
              <a:rPr lang="zh-CN" altLang="en-US" sz="1200" dirty="0"/>
              <a:t>；</a:t>
            </a:r>
            <a:r>
              <a:rPr lang="en-US" altLang="zh-CN" sz="1200" dirty="0"/>
              <a:t>FBF </a:t>
            </a:r>
            <a:r>
              <a:rPr lang="zh-CN" altLang="en-US" sz="1200" dirty="0"/>
              <a:t>的长度为 </a:t>
            </a:r>
            <a:r>
              <a:rPr lang="en-US" altLang="zh-CN" sz="1200" dirty="0"/>
              <a:t>$L_{FBF}$</a:t>
            </a:r>
            <a:r>
              <a:rPr lang="zh-CN" altLang="en-US" sz="1200" dirty="0"/>
              <a:t>，其系数为 </a:t>
            </a:r>
            <a:r>
              <a:rPr lang="en-US" altLang="zh-CN" sz="1200" dirty="0"/>
              <a:t>$</a:t>
            </a:r>
            <a:r>
              <a:rPr lang="en-US" altLang="zh-CN" sz="1200" dirty="0" err="1"/>
              <a:t>w_b</a:t>
            </a:r>
            <a:r>
              <a:rPr lang="en-US" altLang="zh-CN" sz="1200" dirty="0"/>
              <a:t>[n]$</a:t>
            </a:r>
            <a:r>
              <a:rPr lang="zh-CN" altLang="en-US" sz="1200" dirty="0"/>
              <a:t>。</a:t>
            </a:r>
            <a:endParaRPr lang="en-US" altLang="zh-CN" dirty="0"/>
          </a:p>
          <a:p>
            <a:r>
              <a:rPr lang="zh-CN" altLang="en-US" dirty="0"/>
              <a:t>其中，</a:t>
            </a:r>
            <a:r>
              <a:rPr lang="en-US" altLang="zh-CN" dirty="0"/>
              <a:t>$e[n] = s[n] - \hat{s}[n]$ </a:t>
            </a:r>
            <a:r>
              <a:rPr lang="zh-CN" altLang="en-US" dirty="0"/>
              <a:t>是误差信号，</a:t>
            </a:r>
            <a:r>
              <a:rPr lang="en-US" altLang="zh-CN" dirty="0"/>
              <a:t>$\</a:t>
            </a:r>
            <a:r>
              <a:rPr lang="en-US" altLang="zh-CN" dirty="0" err="1"/>
              <a:t>mu_f</a:t>
            </a:r>
            <a:r>
              <a:rPr lang="en-US" altLang="zh-CN" dirty="0"/>
              <a:t>$ </a:t>
            </a:r>
            <a:r>
              <a:rPr lang="zh-CN" altLang="en-US" dirty="0"/>
              <a:t>和 </a:t>
            </a:r>
            <a:r>
              <a:rPr lang="en-US" altLang="zh-CN" dirty="0"/>
              <a:t>$\</a:t>
            </a:r>
            <a:r>
              <a:rPr lang="en-US" altLang="zh-CN" dirty="0" err="1"/>
              <a:t>mu_b</a:t>
            </a:r>
            <a:r>
              <a:rPr lang="en-US" altLang="zh-CN" dirty="0"/>
              <a:t>$ </a:t>
            </a:r>
            <a:r>
              <a:rPr lang="zh-CN" altLang="en-US" dirty="0"/>
              <a:t>分别是前向滤波器和反馈滤波器的步长因子。</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首先生成</a:t>
            </a:r>
            <a:r>
              <a:rPr lang="en-US" altLang="zh-CN" sz="1200" dirty="0"/>
              <a:t>N=10000</a:t>
            </a:r>
            <a:r>
              <a:rPr lang="zh-CN" altLang="en-US" sz="1200" dirty="0"/>
              <a:t>个二进制符号的随机数据，然后通过二进制相移键控（</a:t>
            </a:r>
            <a:r>
              <a:rPr lang="en-US" altLang="zh-CN" sz="1200" dirty="0"/>
              <a:t>BPSK</a:t>
            </a:r>
            <a:r>
              <a:rPr lang="zh-CN" altLang="en-US" sz="1200" dirty="0"/>
              <a:t>）调制得到调制信号。接下来，通过一个具有三个路径和</a:t>
            </a:r>
            <a:r>
              <a:rPr lang="en-US" altLang="zh-CN" sz="1200" dirty="0"/>
              <a:t>10dB</a:t>
            </a:r>
            <a:r>
              <a:rPr lang="zh-CN" altLang="en-US" sz="1200" dirty="0"/>
              <a:t>瑞利系数的瑞利信道模型发送调制信号。</a:t>
            </a:r>
            <a:endParaRPr lang="zh-CN" altLang="en-US" sz="1200" dirty="0"/>
          </a:p>
          <a:p>
            <a:r>
              <a:rPr lang="zh-CN" altLang="en-US" sz="1200" dirty="0"/>
              <a:t>实验目的是比较两种均衡器策略：线性均衡器和</a:t>
            </a:r>
            <a:r>
              <a:rPr lang="en-US" altLang="zh-CN" sz="1200" dirty="0"/>
              <a:t>ADFE</a:t>
            </a:r>
            <a:r>
              <a:rPr lang="zh-CN" altLang="en-US" sz="1200" dirty="0"/>
              <a:t>在不同信噪比（</a:t>
            </a:r>
            <a:r>
              <a:rPr lang="en-US" altLang="zh-CN" sz="1200" dirty="0"/>
              <a:t>SNR</a:t>
            </a:r>
            <a:r>
              <a:rPr lang="zh-CN" altLang="en-US" sz="1200" dirty="0"/>
              <a:t>）条件下的误码率（</a:t>
            </a:r>
            <a:r>
              <a:rPr lang="en-US" altLang="zh-CN" sz="1200" dirty="0"/>
              <a:t>BER</a:t>
            </a:r>
            <a:r>
              <a:rPr lang="zh-CN" altLang="en-US" sz="1200" dirty="0"/>
              <a:t>）在大规模复杂网络环境下的性能。</a:t>
            </a:r>
            <a:endParaRPr lang="en-US" altLang="zh-CN" sz="1200" dirty="0"/>
          </a:p>
          <a:p>
            <a:r>
              <a:rPr lang="zh-CN" altLang="en-US" sz="1200" dirty="0"/>
              <a:t>对于每个信噪比，分别对信道输出信号添加高斯白噪声，然后分别用线性均衡器和</a:t>
            </a:r>
            <a:r>
              <a:rPr lang="en-US" altLang="zh-CN" sz="1200" dirty="0"/>
              <a:t>ADFE</a:t>
            </a:r>
            <a:r>
              <a:rPr lang="zh-CN" altLang="en-US" sz="1200" dirty="0"/>
              <a:t>均衡器处理接收信号。线性均衡器通过计算信道冲激响应的频域倒数来最小化均方误差。而</a:t>
            </a:r>
            <a:r>
              <a:rPr lang="en-US" altLang="zh-CN" sz="1200" dirty="0"/>
              <a:t>ADFE</a:t>
            </a:r>
            <a:r>
              <a:rPr lang="zh-CN" altLang="en-US" sz="1200" dirty="0"/>
              <a:t>均衡器则采用归一化最小均方误差算法。</a:t>
            </a:r>
            <a:endParaRPr lang="en-US" altLang="zh-CN" sz="1200" dirty="0"/>
          </a:p>
          <a:p>
            <a:r>
              <a:rPr lang="zh-CN" altLang="en-US" sz="1200" dirty="0"/>
              <a:t>在大规模复杂网络的应用场景下，由于信道的干扰较多，线性均衡器未能很好的降低误码率，其误码率水平一直维持为</a:t>
            </a:r>
            <a:r>
              <a:rPr lang="en-US" altLang="zh-CN" sz="1200" dirty="0"/>
              <a:t>0.4802</a:t>
            </a:r>
            <a:r>
              <a:rPr lang="zh-CN" altLang="en-US" sz="1200" dirty="0"/>
              <a:t>左右，而</a:t>
            </a:r>
            <a:r>
              <a:rPr lang="en-US" altLang="zh-CN" sz="1200" dirty="0"/>
              <a:t>ADFE</a:t>
            </a:r>
            <a:r>
              <a:rPr lang="zh-CN" altLang="en-US" sz="1200" dirty="0"/>
              <a:t>则成功将误码率控制</a:t>
            </a:r>
            <a:r>
              <a:rPr lang="en-US" altLang="zh-CN" sz="1200" dirty="0"/>
              <a:t>0.0305</a:t>
            </a:r>
            <a:r>
              <a:rPr lang="zh-CN" altLang="en-US" sz="1200" dirty="0"/>
              <a:t>附近。可以得知当</a:t>
            </a:r>
            <a:r>
              <a:rPr lang="en-US" altLang="zh-CN" sz="1200" dirty="0"/>
              <a:t>SCS</a:t>
            </a:r>
            <a:r>
              <a:rPr lang="zh-CN" altLang="en-US" sz="1200" dirty="0"/>
              <a:t>较高时，通过自适应反馈均衡器，可以有效地降低大规模复杂异构网络的误码率，从而使得载波优化不会影响到普通传输。</a:t>
            </a:r>
            <a:endParaRPr lang="zh-CN" altLang="en-US" sz="1200" dirty="0"/>
          </a:p>
          <a:p>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5G</a:t>
            </a:r>
            <a:r>
              <a:rPr lang="zh-CN" altLang="en-US" sz="1200" dirty="0"/>
              <a:t>网络的帧结构由一个无线帧和一个相同长度的子帧组成，分别为</a:t>
            </a:r>
            <a:r>
              <a:rPr lang="en-US" altLang="zh-CN" sz="1200" dirty="0"/>
              <a:t>10ms</a:t>
            </a:r>
            <a:r>
              <a:rPr lang="zh-CN" altLang="en-US" sz="1200" dirty="0"/>
              <a:t>和</a:t>
            </a:r>
            <a:r>
              <a:rPr lang="en-US" altLang="zh-CN" sz="1200" dirty="0"/>
              <a:t>1ms</a:t>
            </a:r>
            <a:r>
              <a:rPr lang="zh-CN" altLang="en-US" sz="1200" dirty="0"/>
              <a:t>。</a:t>
            </a:r>
            <a:r>
              <a:rPr lang="en-US" altLang="zh-CN" sz="1200" dirty="0"/>
              <a:t>5G</a:t>
            </a:r>
            <a:r>
              <a:rPr lang="zh-CN" altLang="en-US" sz="1200" dirty="0"/>
              <a:t>的每个时隙包含</a:t>
            </a:r>
            <a:r>
              <a:rPr lang="en-US" altLang="zh-CN" sz="1200" dirty="0"/>
              <a:t>14</a:t>
            </a:r>
            <a:r>
              <a:rPr lang="zh-CN" altLang="en-US" sz="1200" dirty="0"/>
              <a:t>个</a:t>
            </a:r>
            <a:r>
              <a:rPr lang="en-US" altLang="zh-CN" sz="1200" dirty="0"/>
              <a:t>OFDM</a:t>
            </a:r>
            <a:r>
              <a:rPr lang="zh-CN" altLang="en-US" sz="1200" dirty="0"/>
              <a:t>符号，其中</a:t>
            </a:r>
            <a:r>
              <a:rPr lang="en-US" altLang="zh-CN" sz="1200" dirty="0"/>
              <a:t>4</a:t>
            </a:r>
            <a:r>
              <a:rPr lang="zh-CN" altLang="en-US" sz="1200" dirty="0"/>
              <a:t>个 </a:t>
            </a:r>
            <a:r>
              <a:rPr lang="en-US" altLang="zh-CN" sz="1200" dirty="0"/>
              <a:t>OFDM</a:t>
            </a:r>
            <a:r>
              <a:rPr lang="zh-CN" altLang="en-US" sz="1200" dirty="0"/>
              <a:t>符号被</a:t>
            </a:r>
            <a:r>
              <a:rPr lang="en-US" altLang="zh-CN" sz="1200" dirty="0"/>
              <a:t>SSBS</a:t>
            </a:r>
            <a:r>
              <a:rPr lang="zh-CN" altLang="en-US" sz="1200" dirty="0"/>
              <a:t>（时钟同步信息）占用。</a:t>
            </a:r>
            <a:r>
              <a:rPr lang="en-US" altLang="zh-CN" sz="1200" dirty="0"/>
              <a:t>SSBS</a:t>
            </a:r>
            <a:r>
              <a:rPr lang="zh-CN" altLang="en-US" sz="1200" dirty="0"/>
              <a:t>的持续时间和周期随不同的</a:t>
            </a:r>
            <a:r>
              <a:rPr lang="en-US" altLang="zh-CN" sz="1200" dirty="0"/>
              <a:t>SCS</a:t>
            </a:r>
            <a:r>
              <a:rPr lang="zh-CN" altLang="en-US" sz="1200" dirty="0"/>
              <a:t>而变化，而</a:t>
            </a:r>
            <a:r>
              <a:rPr lang="en-US" altLang="zh-CN" sz="1200" dirty="0"/>
              <a:t>5G</a:t>
            </a:r>
            <a:r>
              <a:rPr lang="zh-CN" altLang="en-US" sz="1200" dirty="0"/>
              <a:t>的</a:t>
            </a:r>
            <a:r>
              <a:rPr lang="en-US" altLang="zh-CN" sz="1200" dirty="0"/>
              <a:t>SCS</a:t>
            </a:r>
            <a:r>
              <a:rPr lang="zh-CN" altLang="en-US" sz="1200" dirty="0"/>
              <a:t>可以调整。</a:t>
            </a:r>
            <a:endParaRPr lang="en-US" altLang="zh-CN" sz="1200" dirty="0"/>
          </a:p>
          <a:p>
            <a:r>
              <a:rPr lang="zh-CN" altLang="en-US" dirty="0"/>
              <a:t>其中</a:t>
            </a:r>
            <a:r>
              <a:rPr lang="en-US" altLang="zh-CN" dirty="0"/>
              <a:t>$\triangle F$</a:t>
            </a:r>
            <a:r>
              <a:rPr lang="zh-CN" altLang="en-US" dirty="0"/>
              <a:t>是子载波间距（</a:t>
            </a:r>
            <a:r>
              <a:rPr lang="en-US" altLang="zh-CN" dirty="0"/>
              <a:t>SCS</a:t>
            </a:r>
            <a:r>
              <a:rPr lang="zh-CN" altLang="en-US" dirty="0"/>
              <a:t>），</a:t>
            </a:r>
            <a:r>
              <a:rPr lang="en-US" altLang="zh-CN" dirty="0"/>
              <a:t>$\mu=\{0,1,2,3,4,5\}$</a:t>
            </a:r>
            <a:r>
              <a:rPr lang="zh-CN" altLang="en-US" dirty="0"/>
              <a:t>。</a:t>
            </a:r>
            <a:r>
              <a:rPr lang="en-US" altLang="zh-CN" dirty="0"/>
              <a:t>Tc</a:t>
            </a:r>
            <a:r>
              <a:rPr lang="zh-CN" altLang="en-US" dirty="0"/>
              <a:t>为时隙长度，决定了同步精度，它表明，当有源载波带宽</a:t>
            </a:r>
            <a:r>
              <a:rPr lang="en-US" altLang="zh-CN" dirty="0"/>
              <a:t>$</a:t>
            </a:r>
            <a:r>
              <a:rPr lang="en-US" altLang="zh-CN" dirty="0" err="1"/>
              <a:t>f_c</a:t>
            </a:r>
            <a:r>
              <a:rPr lang="en-US" altLang="zh-CN" dirty="0"/>
              <a:t>$</a:t>
            </a:r>
            <a:r>
              <a:rPr lang="zh-CN" altLang="en-US" dirty="0"/>
              <a:t>固定时，增加子载波间距</a:t>
            </a:r>
            <a:r>
              <a:rPr lang="en-US" altLang="zh-CN" dirty="0"/>
              <a:t>$\triangle F$</a:t>
            </a:r>
            <a:r>
              <a:rPr lang="zh-CN" altLang="en-US" dirty="0"/>
              <a:t>可减少时钟同步误差</a:t>
            </a:r>
            <a:r>
              <a:rPr lang="en-US" altLang="zh-CN" dirty="0"/>
              <a:t>$\</a:t>
            </a:r>
            <a:r>
              <a:rPr lang="en-US" altLang="zh-CN" dirty="0" err="1"/>
              <a:t>varepsilon</a:t>
            </a:r>
            <a:r>
              <a:rPr lang="en-US" altLang="zh-CN" dirty="0"/>
              <a:t>$</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$N_{RB}$</a:t>
            </a:r>
            <a:r>
              <a:rPr lang="zh-CN" altLang="en-US" dirty="0"/>
              <a:t>是</a:t>
            </a:r>
            <a:r>
              <a:rPr lang="en-US" altLang="zh-CN" dirty="0"/>
              <a:t>RB</a:t>
            </a:r>
            <a:r>
              <a:rPr lang="zh-CN" altLang="en-US" dirty="0"/>
              <a:t>的数量，</a:t>
            </a:r>
            <a:r>
              <a:rPr lang="en-US" altLang="zh-CN" dirty="0"/>
              <a:t>$B$</a:t>
            </a:r>
            <a:r>
              <a:rPr lang="zh-CN" altLang="en-US" dirty="0"/>
              <a:t>是网络的带宽。</a:t>
            </a:r>
            <a:endParaRPr lang="en-US" altLang="zh-CN" dirty="0"/>
          </a:p>
          <a:p>
            <a:r>
              <a:rPr lang="zh-CN" altLang="en-US" dirty="0"/>
              <a:t>其中</a:t>
            </a:r>
            <a:endParaRPr lang="en-US" altLang="zh-CN" dirty="0"/>
          </a:p>
          <a:p>
            <a:r>
              <a:rPr lang="en-US" altLang="zh-CN" dirty="0"/>
              <a:t>$\omega_1$</a:t>
            </a:r>
            <a:r>
              <a:rPr lang="zh-CN" altLang="en-US" dirty="0"/>
              <a:t>和</a:t>
            </a:r>
            <a:r>
              <a:rPr lang="en-US" altLang="zh-CN" dirty="0"/>
              <a:t>$\omega_2$</a:t>
            </a:r>
            <a:r>
              <a:rPr lang="zh-CN" altLang="en-US" dirty="0"/>
              <a:t>分别代表同步精度和带宽利用率的权重。用户根据自己的需要确定权重。这种方法在不显著影响</a:t>
            </a:r>
            <a:r>
              <a:rPr lang="en-US" altLang="zh-CN" dirty="0"/>
              <a:t>5G</a:t>
            </a:r>
            <a:r>
              <a:rPr lang="zh-CN" altLang="en-US" dirty="0"/>
              <a:t>网络通信质量的情况下，将同步误差降到最低。</a:t>
            </a:r>
            <a:endParaRPr lang="en-US" altLang="zh-CN" dirty="0"/>
          </a:p>
          <a:p>
            <a:r>
              <a:rPr lang="zh-CN" altLang="en-US" sz="1200" dirty="0"/>
              <a:t>本文进行了数值模拟来评估优化和补偿方案的性能。本文首先检查了不同</a:t>
            </a:r>
            <a:r>
              <a:rPr lang="en-US" altLang="zh-CN" sz="1200" dirty="0"/>
              <a:t>SCS</a:t>
            </a:r>
            <a:r>
              <a:rPr lang="zh-CN" altLang="en-US" sz="1200" dirty="0"/>
              <a:t>（</a:t>
            </a:r>
            <a:r>
              <a:rPr lang="en-US" altLang="zh-CN" sz="1200" dirty="0"/>
              <a:t>SCS</a:t>
            </a:r>
            <a:r>
              <a:rPr lang="zh-CN" altLang="en-US" sz="1200" dirty="0"/>
              <a:t>）值下的同步精度。根据</a:t>
            </a:r>
            <a:r>
              <a:rPr lang="en-US" altLang="zh-CN" sz="1200" dirty="0"/>
              <a:t>5G NR</a:t>
            </a:r>
            <a:r>
              <a:rPr lang="zh-CN" altLang="en-US" sz="1200" dirty="0"/>
              <a:t>系统的数学规范设置，最大的</a:t>
            </a:r>
            <a:r>
              <a:rPr lang="en-US" altLang="zh-CN" sz="1200" dirty="0"/>
              <a:t>SCS</a:t>
            </a:r>
            <a:r>
              <a:rPr lang="zh-CN" altLang="en-US" sz="1200" dirty="0"/>
              <a:t>为</a:t>
            </a:r>
            <a:r>
              <a:rPr lang="en-US" altLang="zh-CN" sz="1200" dirty="0"/>
              <a:t>480 kHz</a:t>
            </a:r>
            <a:r>
              <a:rPr lang="zh-CN" altLang="en-US" sz="1200" dirty="0"/>
              <a:t>，傅里叶变换（</a:t>
            </a:r>
            <a:r>
              <a:rPr lang="en-US" altLang="zh-CN" sz="1200" dirty="0"/>
              <a:t>FFT</a:t>
            </a:r>
            <a:r>
              <a:rPr lang="zh-CN" altLang="en-US" sz="1200" dirty="0"/>
              <a:t>）大小为</a:t>
            </a:r>
            <a:r>
              <a:rPr lang="en-US" altLang="zh-CN" sz="1200" dirty="0"/>
              <a:t>4096</a:t>
            </a:r>
            <a:r>
              <a:rPr lang="zh-CN" altLang="en-US" sz="1200" dirty="0"/>
              <a:t>，导致时间单位为</a:t>
            </a:r>
            <a:r>
              <a:rPr lang="en-US" altLang="zh-CN" sz="1200" dirty="0"/>
              <a:t>0.509 ns</a:t>
            </a:r>
            <a:r>
              <a:rPr lang="zh-CN" altLang="en-US" sz="1200" dirty="0"/>
              <a:t>。我们假设</a:t>
            </a:r>
            <a:r>
              <a:rPr lang="en-US" altLang="zh-CN" sz="1200" dirty="0"/>
              <a:t>5G</a:t>
            </a:r>
            <a:r>
              <a:rPr lang="zh-CN" altLang="en-US" sz="1200" dirty="0"/>
              <a:t>内部</a:t>
            </a:r>
            <a:r>
              <a:rPr lang="en-US" altLang="zh-CN" sz="1200" dirty="0"/>
              <a:t>UE</a:t>
            </a:r>
            <a:r>
              <a:rPr lang="zh-CN" altLang="en-US" sz="1200" dirty="0"/>
              <a:t>时钟相对于</a:t>
            </a:r>
            <a:r>
              <a:rPr lang="en-US" altLang="zh-CN" sz="1200" dirty="0" err="1"/>
              <a:t>gNB</a:t>
            </a:r>
            <a:r>
              <a:rPr lang="zh-CN" altLang="en-US" sz="1200" dirty="0"/>
              <a:t>时钟的漂移率      为</a:t>
            </a:r>
            <a:r>
              <a:rPr lang="en-US" altLang="zh-CN" sz="1200" dirty="0"/>
              <a:t>10 ppm</a:t>
            </a:r>
            <a:r>
              <a:rPr lang="zh-CN" altLang="en-US" sz="1200" dirty="0"/>
              <a:t>（每毫秒</a:t>
            </a:r>
            <a:r>
              <a:rPr lang="en-US" altLang="zh-CN" sz="1200" dirty="0"/>
              <a:t>10 ns</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结果显示随着</a:t>
            </a:r>
            <a:r>
              <a:rPr lang="en-US" altLang="zh-CN" sz="1200" dirty="0"/>
              <a:t>SCS</a:t>
            </a:r>
            <a:r>
              <a:rPr lang="zh-CN" altLang="en-US" sz="1200" dirty="0"/>
              <a:t>的增加，同步误差减小。然而，当</a:t>
            </a:r>
            <a:r>
              <a:rPr lang="en-US" altLang="zh-CN" sz="1200" dirty="0"/>
              <a:t>SCS</a:t>
            </a:r>
            <a:r>
              <a:rPr lang="zh-CN" altLang="en-US" sz="1200" dirty="0"/>
              <a:t>达到</a:t>
            </a:r>
            <a:r>
              <a:rPr lang="en-US" altLang="zh-CN" sz="1200" dirty="0"/>
              <a:t>120 kHz</a:t>
            </a:r>
            <a:r>
              <a:rPr lang="zh-CN" altLang="en-US" sz="1200" dirty="0"/>
              <a:t>时，误差减小速度变慢，当它达到</a:t>
            </a:r>
            <a:r>
              <a:rPr lang="en-US" altLang="zh-CN" sz="1200" dirty="0"/>
              <a:t>240 kHz</a:t>
            </a:r>
            <a:r>
              <a:rPr lang="zh-CN" altLang="en-US" sz="1200" dirty="0"/>
              <a:t>时，误差大小趋向于一个恒定值。随后，同步精度和带宽利用权重被设置为（</a:t>
            </a:r>
            <a:r>
              <a:rPr lang="en-US" altLang="zh-CN" sz="1200" dirty="0"/>
              <a:t>0.5</a:t>
            </a:r>
            <a:r>
              <a:rPr lang="zh-CN" altLang="en-US" sz="1200" dirty="0"/>
              <a:t>，</a:t>
            </a:r>
            <a:r>
              <a:rPr lang="en-US" altLang="zh-CN" sz="1200" dirty="0"/>
              <a:t>0.5</a:t>
            </a:r>
            <a:r>
              <a:rPr lang="zh-CN" altLang="en-US" sz="1200" dirty="0"/>
              <a:t>）。通过求解优化问题，当载波带宽为</a:t>
            </a:r>
            <a:r>
              <a:rPr lang="en-US" altLang="zh-CN" sz="1200" dirty="0"/>
              <a:t>120 kHz</a:t>
            </a:r>
            <a:r>
              <a:rPr lang="zh-CN" altLang="en-US" sz="1200" dirty="0"/>
              <a:t>时，获得了最佳性能。此时，总可用带宽长度为</a:t>
            </a:r>
            <a:r>
              <a:rPr lang="en-US" altLang="zh-CN" sz="1200" dirty="0"/>
              <a:t>393.12 MHz</a:t>
            </a:r>
            <a:r>
              <a:rPr lang="zh-CN" altLang="en-US" sz="1200" dirty="0"/>
              <a:t>，实现了</a:t>
            </a:r>
            <a:r>
              <a:rPr lang="en-US" altLang="zh-CN" sz="1200" dirty="0"/>
              <a:t>5G</a:t>
            </a:r>
            <a:r>
              <a:rPr lang="zh-CN" altLang="en-US" sz="1200" dirty="0"/>
              <a:t>网络的最高利用率</a:t>
            </a:r>
            <a:r>
              <a:rPr lang="en-US" altLang="zh-CN" sz="1200" dirty="0"/>
              <a:t>98\%</a:t>
            </a:r>
            <a:r>
              <a:rPr lang="zh-CN" altLang="en-US" sz="1200" dirty="0"/>
              <a:t>，可用带宽利用率为</a:t>
            </a:r>
            <a:r>
              <a:rPr lang="en-US" altLang="zh-CN" sz="1200" dirty="0"/>
              <a:t>83.38\%</a:t>
            </a:r>
            <a:r>
              <a:rPr lang="zh-CN" altLang="en-US" sz="1200" dirty="0"/>
              <a:t>，满足了大多数传输要求。</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当左边的有线主时钟发送一个包含时间为</a:t>
            </a:r>
            <a:r>
              <a:rPr lang="en-US" altLang="zh-CN" dirty="0"/>
              <a:t>$t_1$</a:t>
            </a:r>
            <a:r>
              <a:rPr lang="zh-CN" altLang="en-US" dirty="0"/>
              <a:t>的时间戳的同步消息时，相应的参考时间应该是</a:t>
            </a:r>
            <a:r>
              <a:rPr lang="en-US" altLang="zh-CN" dirty="0"/>
              <a:t>$t_1^{ref}$</a:t>
            </a:r>
            <a:r>
              <a:rPr lang="zh-CN" altLang="en-US" dirty="0"/>
              <a:t>。当这一消息到达无线端时，各节点接收并记录时间戳</a:t>
            </a:r>
            <a:r>
              <a:rPr lang="en-US" altLang="zh-CN" dirty="0"/>
              <a:t>$t_2$</a:t>
            </a:r>
            <a:r>
              <a:rPr lang="zh-CN" altLang="en-US" dirty="0"/>
              <a:t>，同样在无线网络一侧，节点在收到</a:t>
            </a:r>
            <a:r>
              <a:rPr lang="en-US" altLang="zh-CN" dirty="0"/>
              <a:t>$Sync$</a:t>
            </a:r>
            <a:r>
              <a:rPr lang="zh-CN" altLang="en-US" dirty="0"/>
              <a:t>消息后记录时间戳</a:t>
            </a:r>
            <a:r>
              <a:rPr lang="en-US" altLang="zh-CN" dirty="0"/>
              <a:t>$t_3$</a:t>
            </a:r>
            <a:r>
              <a:rPr lang="zh-CN" altLang="en-US" dirty="0"/>
              <a:t>并发送</a:t>
            </a:r>
            <a:r>
              <a:rPr lang="en-US" altLang="zh-CN" dirty="0"/>
              <a:t>$Delay\_Req$</a:t>
            </a:r>
            <a:r>
              <a:rPr lang="zh-CN" altLang="en-US" dirty="0"/>
              <a:t>消息。随后，有线网络节点在收到</a:t>
            </a:r>
            <a:r>
              <a:rPr lang="en-US" altLang="zh-CN" dirty="0"/>
              <a:t>$Delay\_Req$</a:t>
            </a:r>
            <a:r>
              <a:rPr lang="zh-CN" altLang="en-US" dirty="0"/>
              <a:t>后记录了时间戳</a:t>
            </a:r>
            <a:r>
              <a:rPr lang="en-US" altLang="zh-CN" dirty="0"/>
              <a:t>$t_4$</a:t>
            </a:r>
            <a:r>
              <a:rPr lang="zh-CN" altLang="en-US" dirty="0"/>
              <a:t>。时间戳的值写为：</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网络中的</a:t>
            </a:r>
            <a:r>
              <a:rPr lang="en-US" altLang="zh-CN" sz="1200" dirty="0"/>
              <a:t>TSN</a:t>
            </a:r>
            <a:r>
              <a:rPr lang="zh-CN" altLang="en-US" sz="1200" dirty="0"/>
              <a:t>节点也是通过载波感应多路存取（</a:t>
            </a:r>
            <a:r>
              <a:rPr lang="en-US" altLang="zh-CN" sz="1200" dirty="0"/>
              <a:t>CSMA</a:t>
            </a:r>
            <a:r>
              <a:rPr lang="zh-CN" altLang="en-US" sz="1200" dirty="0"/>
              <a:t>）信道它支持第二层通信，并满足</a:t>
            </a:r>
            <a:r>
              <a:rPr lang="en-US" altLang="zh-CN" sz="1200" dirty="0"/>
              <a:t>802.1AS</a:t>
            </a:r>
            <a:r>
              <a:rPr lang="zh-CN" altLang="en-US" sz="1200" dirty="0"/>
              <a:t>的规范要求。模型连接的，一个单独的类定义了安装在每个节点上的</a:t>
            </a:r>
            <a:r>
              <a:rPr lang="en-US" altLang="zh-CN" sz="1200" dirty="0" err="1"/>
              <a:t>gPTP</a:t>
            </a:r>
            <a:r>
              <a:rPr lang="zh-CN" altLang="en-US" sz="1200" dirty="0"/>
              <a:t>程序。节点类型分为边界时钟和公共时钟，这决定了它们不同的行为模式。普通节点从主时钟接收同步信息并执行传输延迟测量程序，而边界节点在收到</a:t>
            </a:r>
            <a:r>
              <a:rPr lang="en-US" altLang="zh-CN" sz="1200" dirty="0"/>
              <a:t>5G</a:t>
            </a:r>
            <a:r>
              <a:rPr lang="zh-CN" altLang="en-US" sz="1200" dirty="0"/>
              <a:t>节点的同步要求后作为主时钟执行传输延迟测量程序。</a:t>
            </a:r>
            <a:endParaRPr lang="en-US" altLang="zh-CN" sz="14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在</a:t>
            </a:r>
            <a:r>
              <a:rPr lang="en-US" altLang="zh-CN" sz="1200" dirty="0"/>
              <a:t>5G</a:t>
            </a:r>
            <a:r>
              <a:rPr lang="zh-CN" altLang="en-US" sz="1200" dirty="0"/>
              <a:t>网络中，</a:t>
            </a:r>
            <a:r>
              <a:rPr lang="en-US" altLang="zh-CN" sz="1200" dirty="0"/>
              <a:t>5G-TSN</a:t>
            </a:r>
            <a:r>
              <a:rPr lang="zh-CN" altLang="en-US" sz="1200" dirty="0"/>
              <a:t>网桥是最关键的组成部分。在</a:t>
            </a:r>
            <a:r>
              <a:rPr lang="en-US" altLang="zh-CN" sz="1200" dirty="0" err="1"/>
              <a:t>OMNeT</a:t>
            </a:r>
            <a:r>
              <a:rPr lang="en-US" altLang="zh-CN" sz="1200" dirty="0"/>
              <a:t>++</a:t>
            </a:r>
            <a:r>
              <a:rPr lang="zh-CN" altLang="en-US" sz="1200" dirty="0"/>
              <a:t>仿真中，网桥的协议转换器由两个节点类定义：一个作为有线端口，负责连接到</a:t>
            </a:r>
            <a:r>
              <a:rPr lang="en-US" altLang="zh-CN" sz="1200" dirty="0"/>
              <a:t>CSMA</a:t>
            </a:r>
            <a:r>
              <a:rPr lang="zh-CN" altLang="en-US" sz="1200" dirty="0"/>
              <a:t>信道，而另一个被设置为</a:t>
            </a:r>
            <a:r>
              <a:rPr lang="en-US" altLang="zh-CN" sz="1200" dirty="0"/>
              <a:t>5G</a:t>
            </a:r>
            <a:r>
              <a:rPr lang="zh-CN" altLang="en-US" sz="1200" dirty="0"/>
              <a:t>模块，作为无线端口，连接到无线信道。两个节点共享一个本地时钟实例，反映了它们位于同一设备内的事实。网桥内的</a:t>
            </a:r>
            <a:r>
              <a:rPr lang="en-US" altLang="zh-CN" sz="1200" dirty="0"/>
              <a:t>5G</a:t>
            </a:r>
            <a:r>
              <a:rPr lang="zh-CN" altLang="en-US" sz="1200" dirty="0"/>
              <a:t>节点使用</a:t>
            </a:r>
            <a:r>
              <a:rPr lang="en-US" altLang="zh-CN" sz="1200" dirty="0"/>
              <a:t>5G LENA</a:t>
            </a:r>
            <a:r>
              <a:rPr lang="zh-CN" altLang="en-US" sz="1200" dirty="0"/>
              <a:t>模块进行通信，该模块专注于</a:t>
            </a:r>
            <a:r>
              <a:rPr lang="en-US" altLang="zh-CN" sz="1200" dirty="0"/>
              <a:t>PHY</a:t>
            </a:r>
            <a:r>
              <a:rPr lang="zh-CN" altLang="en-US" sz="1200" dirty="0"/>
              <a:t>和</a:t>
            </a:r>
            <a:r>
              <a:rPr lang="en-US" altLang="zh-CN" sz="1200" dirty="0"/>
              <a:t>MAC</a:t>
            </a:r>
            <a:r>
              <a:rPr lang="zh-CN" altLang="en-US" sz="1200" dirty="0"/>
              <a:t>层，实现无线信道，并支持各种帧结构和频段。</a:t>
            </a:r>
            <a:endParaRPr lang="zh-CN" altLang="en-US" sz="16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多个桥的误差有一个相互抵消的概率，导致误差大小在一定范围内波动。为了研究它，我们对网络中每个不同数量的桥进行了</a:t>
            </a:r>
            <a:r>
              <a:rPr lang="en-US" altLang="zh-CN" dirty="0"/>
              <a:t>100</a:t>
            </a:r>
            <a:r>
              <a:rPr lang="zh-CN" altLang="en-US" dirty="0"/>
              <a:t>次模拟</a:t>
            </a:r>
            <a:endParaRPr lang="en-US" altLang="zh-CN" dirty="0"/>
          </a:p>
          <a:p>
            <a:r>
              <a:rPr lang="zh-CN" altLang="en-US" dirty="0"/>
              <a:t>图显示了同步，误差大于</a:t>
            </a:r>
            <a:r>
              <a:rPr lang="en-US" altLang="zh-CN" dirty="0"/>
              <a:t>1$\mu s$</a:t>
            </a:r>
            <a:r>
              <a:rPr lang="zh-CN" altLang="en-US" dirty="0"/>
              <a:t>的概率与网络规模之间的关系，网络规模由网络中的</a:t>
            </a:r>
            <a:r>
              <a:rPr lang="en-US" altLang="zh-CN" dirty="0"/>
              <a:t>5G-TSN</a:t>
            </a:r>
            <a:r>
              <a:rPr lang="zh-CN" altLang="en-US" dirty="0"/>
              <a:t>网桥数量表示。随着网络规模和网桥数量的增加，同步误差超过最低精度要求的概率也在增加。当网桥数量达到</a:t>
            </a:r>
            <a:r>
              <a:rPr lang="en-US" altLang="zh-CN" dirty="0"/>
              <a:t>13000</a:t>
            </a:r>
            <a:r>
              <a:rPr lang="zh-CN" altLang="en-US" dirty="0"/>
              <a:t>个时，同步误差超过</a:t>
            </a:r>
            <a:r>
              <a:rPr lang="en-US" altLang="zh-CN" dirty="0"/>
              <a:t>1$\mu s$</a:t>
            </a:r>
            <a:r>
              <a:rPr lang="zh-CN" altLang="en-US" dirty="0"/>
              <a:t>的概率在</a:t>
            </a:r>
            <a:r>
              <a:rPr lang="en-US" altLang="zh-CN" dirty="0"/>
              <a:t>90\%</a:t>
            </a:r>
            <a:r>
              <a:rPr lang="zh-CN" altLang="en-US" dirty="0"/>
              <a:t>以上。因此，我们应用算法进行时间戳补偿，补偿前后的结果比较如下：</a:t>
            </a:r>
            <a:endParaRPr lang="en-US" altLang="zh-CN" dirty="0"/>
          </a:p>
          <a:p>
            <a:r>
              <a:rPr lang="zh-CN" altLang="en-US" dirty="0"/>
              <a:t>图</a:t>
            </a:r>
            <a:r>
              <a:rPr lang="en-US" altLang="zh-CN" dirty="0"/>
              <a:t>4.4</a:t>
            </a:r>
            <a:r>
              <a:rPr lang="zh-CN" altLang="en-US" dirty="0"/>
              <a:t>说明，补偿后同步误差超过</a:t>
            </a:r>
            <a:r>
              <a:rPr lang="en-US" altLang="zh-CN" dirty="0"/>
              <a:t>1$\mu s$</a:t>
            </a:r>
            <a:r>
              <a:rPr lang="zh-CN" altLang="en-US" dirty="0"/>
              <a:t>的概率大大降低，保持在</a:t>
            </a:r>
            <a:r>
              <a:rPr lang="en-US" altLang="zh-CN" dirty="0"/>
              <a:t>20\%</a:t>
            </a:r>
            <a:r>
              <a:rPr lang="zh-CN" altLang="en-US" dirty="0"/>
              <a:t>以内。图</a:t>
            </a:r>
            <a:r>
              <a:rPr lang="en-US" altLang="zh-CN" dirty="0"/>
              <a:t>4.5</a:t>
            </a:r>
            <a:r>
              <a:rPr lang="zh-CN" altLang="en-US" dirty="0"/>
              <a:t>显示了补偿前后平均同步误差的变化。可以看出，当网络规模达到</a:t>
            </a:r>
            <a:r>
              <a:rPr lang="en-US" altLang="zh-CN" dirty="0"/>
              <a:t>10,000</a:t>
            </a:r>
            <a:r>
              <a:rPr lang="zh-CN" altLang="en-US" dirty="0"/>
              <a:t>或更大时，补偿前的平均同步误差达到约</a:t>
            </a:r>
            <a:r>
              <a:rPr lang="en-US" altLang="zh-CN" dirty="0"/>
              <a:t>10</a:t>
            </a:r>
            <a:r>
              <a:rPr lang="zh-CN" altLang="en-US" dirty="0"/>
              <a:t>微秒。然而，经过补偿后，平均同步误差被控制在</a:t>
            </a:r>
            <a:r>
              <a:rPr lang="en-US" altLang="zh-CN" dirty="0"/>
              <a:t>900ns</a:t>
            </a:r>
            <a:r>
              <a:rPr lang="zh-CN" altLang="en-US" dirty="0"/>
              <a:t>以内，有效地提高了使用集成</a:t>
            </a:r>
            <a:r>
              <a:rPr lang="en-US" altLang="zh-CN" dirty="0"/>
              <a:t>5G</a:t>
            </a:r>
            <a:r>
              <a:rPr lang="zh-CN" altLang="en-US" dirty="0"/>
              <a:t>和</a:t>
            </a:r>
            <a:r>
              <a:rPr lang="en-US" altLang="zh-CN" dirty="0"/>
              <a:t>TSN</a:t>
            </a:r>
            <a:r>
              <a:rPr lang="zh-CN" altLang="en-US" dirty="0"/>
              <a:t>的系统的同步精度。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近年来，。。</a:t>
            </a:r>
            <a:endParaRPr lang="en-US" altLang="zh-CN" dirty="0"/>
          </a:p>
          <a:p>
            <a:r>
              <a:rPr lang="zh-CN" altLang="en-US" dirty="0"/>
              <a:t>目前面对。。。难点</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工业。。。。如左边的表所示，。。。互不兼容。 </a:t>
            </a:r>
            <a:r>
              <a:rPr lang="en-US" altLang="zh-CN" dirty="0" err="1"/>
              <a:t>Ieee</a:t>
            </a:r>
            <a:r>
              <a:rPr lang="zh-CN" altLang="en-US" dirty="0"/>
              <a:t>。。。</a:t>
            </a:r>
            <a:endParaRPr lang="en-US" altLang="zh-CN" dirty="0"/>
          </a:p>
          <a:p>
            <a:r>
              <a:rPr lang="zh-CN" altLang="en-US" dirty="0"/>
              <a:t>工业。。。。如右边的表所示，。。。距离短。第五代</a:t>
            </a:r>
            <a:endParaRPr lang="en-US" altLang="zh-CN" dirty="0"/>
          </a:p>
          <a:p>
            <a:r>
              <a:rPr lang="zh-CN" altLang="en-US" dirty="0"/>
              <a:t>因此，</a:t>
            </a:r>
            <a:r>
              <a:rPr lang="en-US" altLang="zh-CN" dirty="0"/>
              <a:t>5G</a:t>
            </a:r>
            <a:r>
              <a:rPr lang="zh-CN" altLang="en-US" dirty="0"/>
              <a:t>和</a:t>
            </a:r>
            <a:r>
              <a:rPr lang="en-US" altLang="zh-CN" dirty="0"/>
              <a:t>TSN</a:t>
            </a:r>
            <a:r>
              <a:rPr lang="zh-CN" altLang="en-US" dirty="0"/>
              <a:t>系统。。。</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TSN</a:t>
            </a:r>
            <a:r>
              <a:rPr lang="zh-CN" altLang="en-US" dirty="0"/>
              <a:t>和</a:t>
            </a:r>
            <a:r>
              <a:rPr lang="en-US" altLang="zh-CN" dirty="0"/>
              <a:t>5G</a:t>
            </a:r>
            <a:r>
              <a:rPr lang="zh-CN" altLang="en-US" dirty="0"/>
              <a:t>网络的时钟同步研究现状如图所示：     </a:t>
            </a:r>
            <a:endParaRPr lang="en-US" altLang="zh-CN" dirty="0"/>
          </a:p>
          <a:p>
            <a:r>
              <a:rPr lang="en-US" altLang="zh-CN" dirty="0"/>
              <a:t>TSN</a:t>
            </a:r>
            <a:r>
              <a:rPr lang="zh-CN" altLang="en-US" dirty="0"/>
              <a:t>时钟同步目前。。。。四个</a:t>
            </a:r>
            <a:r>
              <a:rPr lang="zh-CN" altLang="en-US" dirty="0"/>
              <a:t>时间戳，采用主从时钟交换时间戳的方法进行同步</a:t>
            </a:r>
            <a:endParaRPr lang="en-US" altLang="zh-CN" dirty="0"/>
          </a:p>
          <a:p>
            <a:r>
              <a:rPr lang="en-US" altLang="zh-CN" dirty="0"/>
              <a:t>5G</a:t>
            </a:r>
            <a:r>
              <a:rPr lang="zh-CN" altLang="en-US" dirty="0"/>
              <a:t>时钟同步目前。。。同步过程如图所示，采用单向时延估计的方法进行同步</a:t>
            </a:r>
            <a:endParaRPr lang="en-US" altLang="zh-CN" dirty="0"/>
          </a:p>
          <a:p>
            <a:r>
              <a:rPr lang="en-US" altLang="zh-CN" dirty="0"/>
              <a:t>5G-TSN</a:t>
            </a:r>
            <a:r>
              <a:rPr lang="zh-CN" altLang="en-US" dirty="0"/>
              <a:t>时钟同步目前。。。网桥结构如图所示，采用计算透明时钟驻留的方式进行同步，同步过程中网桥视为透明时钟</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大规模异构网络时钟同步而言，不仅要面对有线网络时钟同步和无线网络时钟同步中的各种问题，还需要专门设计新的同步机制来保证同步精度。大规模异构网络的时钟同步要额外设计的原因及挑战主要体现在以下几个方面：</a:t>
            </a:r>
            <a:endParaRPr lang="en-US" altLang="zh-CN" dirty="0"/>
          </a:p>
          <a:p>
            <a:r>
              <a:rPr lang="zh-CN" altLang="en-US" dirty="0"/>
              <a:t>异构网络通常由有线和无线网络组成，它们在传输特性、信号传播和干扰等方面存在显著差异。这些差异导致传统的时钟同步方法在异构网络中可能无法实现高精度和稳定性的同步，无线网络和有线网络对接的过程中，之所以会产生较大的同步误差，很大原因是由于在上行回传的过程中，会产生较大的</a:t>
            </a:r>
            <a:r>
              <a:rPr lang="en-US" altLang="zh-CN" dirty="0"/>
              <a:t>PDV</a:t>
            </a:r>
            <a:r>
              <a:rPr lang="zh-CN" altLang="en-US" dirty="0"/>
              <a:t>，从而严重影响同步性能。因此，针对这些差异，需要设计新的同步算法来解决这些问题。</a:t>
            </a:r>
            <a:endParaRPr lang="en-US" altLang="zh-CN" dirty="0"/>
          </a:p>
          <a:p>
            <a:r>
              <a:rPr lang="zh-CN" altLang="en-US" dirty="0"/>
              <a:t>大规模异构网络中的节点数量和拓扑结构可能随时发生变化。这种动态性对于时钟同步算法的设计提出了额外的挑战。因此，需要开发能够适应这些变化的时钟同步方法，以确保网络中的节点始终保持同步。</a:t>
            </a:r>
            <a:endParaRPr lang="en-US" altLang="zh-CN" dirty="0"/>
          </a:p>
          <a:p>
            <a:r>
              <a:rPr lang="zh-CN" altLang="en-US" dirty="0"/>
              <a:t>在异构网络中，尤其是无线部分，节点可能受到能耗和资源限制的影响。这些限制要求时钟同步算法在实现高精度和稳定性的同时，还需具备低能耗和低资源占用的特点。因此，需要设计具有这些特性的新型时钟同步方法。</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这是本文的研究框架</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9.emf"/><Relationship Id="rId2" Type="http://schemas.openxmlformats.org/officeDocument/2006/relationships/slideLayout" Target="../slideLayouts/slideLayout2.xml"/><Relationship Id="rId19" Type="http://schemas.microsoft.com/office/2007/relationships/hdphoto" Target="../media/image8.wdp"/><Relationship Id="rId18" Type="http://schemas.openxmlformats.org/officeDocument/2006/relationships/image" Target="../media/image7.png"/><Relationship Id="rId17" Type="http://schemas.openxmlformats.org/officeDocument/2006/relationships/image" Target="../media/image5.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0"/>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7"/>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0"/>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wmf"/><Relationship Id="rId7" Type="http://schemas.openxmlformats.org/officeDocument/2006/relationships/oleObject" Target="../embeddings/oleObject12.bin"/><Relationship Id="rId6" Type="http://schemas.openxmlformats.org/officeDocument/2006/relationships/image" Target="../media/image29.wmf"/><Relationship Id="rId5" Type="http://schemas.openxmlformats.org/officeDocument/2006/relationships/oleObject" Target="../embeddings/oleObject11.bin"/><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png"/><Relationship Id="rId11" Type="http://schemas.openxmlformats.org/officeDocument/2006/relationships/notesSlide" Target="../notesSlides/notesSlide11.xml"/><Relationship Id="rId10" Type="http://schemas.openxmlformats.org/officeDocument/2006/relationships/vmlDrawing" Target="../drawings/vmlDrawing3.vml"/><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37.wmf"/><Relationship Id="rId7" Type="http://schemas.openxmlformats.org/officeDocument/2006/relationships/oleObject" Target="../embeddings/oleObject17.bin"/><Relationship Id="rId6" Type="http://schemas.openxmlformats.org/officeDocument/2006/relationships/image" Target="../media/image36.wmf"/><Relationship Id="rId5" Type="http://schemas.openxmlformats.org/officeDocument/2006/relationships/oleObject" Target="../embeddings/oleObject16.bin"/><Relationship Id="rId4" Type="http://schemas.openxmlformats.org/officeDocument/2006/relationships/image" Target="../media/image35.wmf"/><Relationship Id="rId3" Type="http://schemas.openxmlformats.org/officeDocument/2006/relationships/oleObject" Target="../embeddings/oleObject15.bin"/><Relationship Id="rId2" Type="http://schemas.openxmlformats.org/officeDocument/2006/relationships/image" Target="../media/image34.wmf"/><Relationship Id="rId19" Type="http://schemas.openxmlformats.org/officeDocument/2006/relationships/notesSlide" Target="../notesSlides/notesSlide13.xml"/><Relationship Id="rId18" Type="http://schemas.openxmlformats.org/officeDocument/2006/relationships/vmlDrawing" Target="../drawings/vmlDrawing5.vml"/><Relationship Id="rId17" Type="http://schemas.openxmlformats.org/officeDocument/2006/relationships/slideLayout" Target="../slideLayouts/slideLayout2.xml"/><Relationship Id="rId16" Type="http://schemas.openxmlformats.org/officeDocument/2006/relationships/image" Target="../media/image40.png"/><Relationship Id="rId15" Type="http://schemas.openxmlformats.org/officeDocument/2006/relationships/oleObject" Target="../embeddings/oleObject22.bin"/><Relationship Id="rId14" Type="http://schemas.openxmlformats.org/officeDocument/2006/relationships/oleObject" Target="../embeddings/oleObject21.bin"/><Relationship Id="rId13" Type="http://schemas.openxmlformats.org/officeDocument/2006/relationships/oleObject" Target="../embeddings/oleObject20.bin"/><Relationship Id="rId12" Type="http://schemas.openxmlformats.org/officeDocument/2006/relationships/image" Target="../media/image39.wmf"/><Relationship Id="rId11" Type="http://schemas.openxmlformats.org/officeDocument/2006/relationships/oleObject" Target="../embeddings/oleObject19.bin"/><Relationship Id="rId10" Type="http://schemas.openxmlformats.org/officeDocument/2006/relationships/image" Target="../media/image38.wmf"/><Relationship Id="rId1"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24.bin"/><Relationship Id="rId3" Type="http://schemas.openxmlformats.org/officeDocument/2006/relationships/image" Target="../media/image42.wmf"/><Relationship Id="rId2" Type="http://schemas.openxmlformats.org/officeDocument/2006/relationships/oleObject" Target="../embeddings/oleObject23.bin"/><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25.bin"/></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27.bin"/><Relationship Id="rId4" Type="http://schemas.openxmlformats.org/officeDocument/2006/relationships/image" Target="../media/image47.wmf"/><Relationship Id="rId3" Type="http://schemas.openxmlformats.org/officeDocument/2006/relationships/oleObject" Target="../embeddings/oleObject26.bin"/><Relationship Id="rId2" Type="http://schemas.openxmlformats.org/officeDocument/2006/relationships/image" Target="../media/image46.png"/><Relationship Id="rId1"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wmf"/><Relationship Id="rId3" Type="http://schemas.openxmlformats.org/officeDocument/2006/relationships/oleObject" Target="../embeddings/oleObject28.bin"/><Relationship Id="rId2" Type="http://schemas.openxmlformats.org/officeDocument/2006/relationships/image" Target="../media/image50.png"/><Relationship Id="rId1"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57.wmf"/><Relationship Id="rId7" Type="http://schemas.openxmlformats.org/officeDocument/2006/relationships/oleObject" Target="../embeddings/oleObject32.bin"/><Relationship Id="rId6" Type="http://schemas.openxmlformats.org/officeDocument/2006/relationships/image" Target="../media/image56.wmf"/><Relationship Id="rId5" Type="http://schemas.openxmlformats.org/officeDocument/2006/relationships/oleObject" Target="../embeddings/oleObject31.bin"/><Relationship Id="rId4" Type="http://schemas.openxmlformats.org/officeDocument/2006/relationships/image" Target="../media/image55.wmf"/><Relationship Id="rId3" Type="http://schemas.openxmlformats.org/officeDocument/2006/relationships/oleObject" Target="../embeddings/oleObject30.bin"/><Relationship Id="rId2" Type="http://schemas.openxmlformats.org/officeDocument/2006/relationships/image" Target="../media/image54.wmf"/><Relationship Id="rId13" Type="http://schemas.openxmlformats.org/officeDocument/2006/relationships/notesSlide" Target="../notesSlides/notesSlide18.xml"/><Relationship Id="rId12" Type="http://schemas.openxmlformats.org/officeDocument/2006/relationships/vmlDrawing" Target="../drawings/vmlDrawing10.vml"/><Relationship Id="rId11" Type="http://schemas.openxmlformats.org/officeDocument/2006/relationships/slideLayout" Target="../slideLayouts/slideLayout2.xml"/><Relationship Id="rId10" Type="http://schemas.openxmlformats.org/officeDocument/2006/relationships/image" Target="../media/image58.wmf"/><Relationship Id="rId1"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vmlDrawing" Target="../drawings/vmlDrawing11.vml"/><Relationship Id="rId6" Type="http://schemas.openxmlformats.org/officeDocument/2006/relationships/slideLayout" Target="../slideLayouts/slideLayout3.xml"/><Relationship Id="rId5" Type="http://schemas.openxmlformats.org/officeDocument/2006/relationships/image" Target="../media/image66.wmf"/><Relationship Id="rId4" Type="http://schemas.openxmlformats.org/officeDocument/2006/relationships/oleObject" Target="../embeddings/oleObject35.bin"/><Relationship Id="rId3" Type="http://schemas.openxmlformats.org/officeDocument/2006/relationships/image" Target="../media/image65.wmf"/><Relationship Id="rId2" Type="http://schemas.openxmlformats.org/officeDocument/2006/relationships/oleObject" Target="../embeddings/oleObject34.bin"/><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12.vml"/><Relationship Id="rId6" Type="http://schemas.openxmlformats.org/officeDocument/2006/relationships/slideLayout" Target="../slideLayouts/slideLayout3.xml"/><Relationship Id="rId5" Type="http://schemas.openxmlformats.org/officeDocument/2006/relationships/oleObject" Target="../embeddings/oleObject38.bin"/><Relationship Id="rId4" Type="http://schemas.openxmlformats.org/officeDocument/2006/relationships/image" Target="../media/image68.wmf"/><Relationship Id="rId3" Type="http://schemas.openxmlformats.org/officeDocument/2006/relationships/oleObject" Target="../embeddings/oleObject37.bin"/><Relationship Id="rId2" Type="http://schemas.openxmlformats.org/officeDocument/2006/relationships/image" Target="../media/image67.wmf"/><Relationship Id="rId1" Type="http://schemas.openxmlformats.org/officeDocument/2006/relationships/oleObject" Target="../embeddings/oleObject36.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3.xml"/><Relationship Id="rId7" Type="http://schemas.openxmlformats.org/officeDocument/2006/relationships/image" Target="../media/image72.wmf"/><Relationship Id="rId6" Type="http://schemas.openxmlformats.org/officeDocument/2006/relationships/oleObject" Target="../embeddings/oleObject41.bin"/><Relationship Id="rId5" Type="http://schemas.openxmlformats.org/officeDocument/2006/relationships/image" Target="../media/image71.wmf"/><Relationship Id="rId4" Type="http://schemas.openxmlformats.org/officeDocument/2006/relationships/oleObject" Target="../embeddings/oleObject40.bin"/><Relationship Id="rId3" Type="http://schemas.openxmlformats.org/officeDocument/2006/relationships/image" Target="../media/image70.wmf"/><Relationship Id="rId2" Type="http://schemas.openxmlformats.org/officeDocument/2006/relationships/oleObject" Target="../embeddings/oleObject39.bin"/><Relationship Id="rId10" Type="http://schemas.openxmlformats.org/officeDocument/2006/relationships/notesSlide" Target="../notesSlides/notesSlide25.xml"/><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vmlDrawing" Target="../drawings/vmlDrawing14.vml"/><Relationship Id="rId7" Type="http://schemas.openxmlformats.org/officeDocument/2006/relationships/slideLayout" Target="../slideLayouts/slideLayout3.xml"/><Relationship Id="rId6" Type="http://schemas.openxmlformats.org/officeDocument/2006/relationships/image" Target="../media/image79.wmf"/><Relationship Id="rId5" Type="http://schemas.openxmlformats.org/officeDocument/2006/relationships/oleObject" Target="../embeddings/oleObject43.bin"/><Relationship Id="rId4" Type="http://schemas.openxmlformats.org/officeDocument/2006/relationships/image" Target="../media/image78.wmf"/><Relationship Id="rId3" Type="http://schemas.openxmlformats.org/officeDocument/2006/relationships/oleObject" Target="../embeddings/oleObject42.bin"/><Relationship Id="rId2" Type="http://schemas.openxmlformats.org/officeDocument/2006/relationships/image" Target="../media/image77.png"/><Relationship Id="rId1"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vmlDrawing" Target="../drawings/vmlDrawing15.vml"/><Relationship Id="rId6" Type="http://schemas.openxmlformats.org/officeDocument/2006/relationships/slideLayout" Target="../slideLayouts/slideLayout3.xml"/><Relationship Id="rId5" Type="http://schemas.openxmlformats.org/officeDocument/2006/relationships/image" Target="../media/image82.wmf"/><Relationship Id="rId4" Type="http://schemas.openxmlformats.org/officeDocument/2006/relationships/oleObject" Target="../embeddings/oleObject45.bin"/><Relationship Id="rId3" Type="http://schemas.openxmlformats.org/officeDocument/2006/relationships/image" Target="../media/image81.wmf"/><Relationship Id="rId2" Type="http://schemas.openxmlformats.org/officeDocument/2006/relationships/oleObject" Target="../embeddings/oleObject44.bin"/><Relationship Id="rId1" Type="http://schemas.openxmlformats.org/officeDocument/2006/relationships/image" Target="../media/image80.pn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3.xml"/><Relationship Id="rId3" Type="http://schemas.openxmlformats.org/officeDocument/2006/relationships/image" Target="../media/image84.wmf"/><Relationship Id="rId2" Type="http://schemas.openxmlformats.org/officeDocument/2006/relationships/oleObject" Target="../embeddings/oleObject46.bin"/><Relationship Id="rId1" Type="http://schemas.openxmlformats.org/officeDocument/2006/relationships/image" Target="../media/image83.png"/></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3.xml"/><Relationship Id="rId7" Type="http://schemas.openxmlformats.org/officeDocument/2006/relationships/image" Target="../media/image88.wmf"/><Relationship Id="rId6" Type="http://schemas.openxmlformats.org/officeDocument/2006/relationships/oleObject" Target="../embeddings/oleObject49.bin"/><Relationship Id="rId5" Type="http://schemas.openxmlformats.org/officeDocument/2006/relationships/image" Target="../media/image87.wmf"/><Relationship Id="rId4" Type="http://schemas.openxmlformats.org/officeDocument/2006/relationships/oleObject" Target="../embeddings/oleObject48.bin"/><Relationship Id="rId3" Type="http://schemas.openxmlformats.org/officeDocument/2006/relationships/image" Target="../media/image86.wmf"/><Relationship Id="rId2" Type="http://schemas.openxmlformats.org/officeDocument/2006/relationships/oleObject" Target="../embeddings/oleObject47.bin"/><Relationship Id="rId10" Type="http://schemas.openxmlformats.org/officeDocument/2006/relationships/notesSlide" Target="../notesSlides/notesSlide30.xml"/><Relationship Id="rId1" Type="http://schemas.openxmlformats.org/officeDocument/2006/relationships/image" Target="../media/image8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89.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7.wmf"/><Relationship Id="rId8" Type="http://schemas.openxmlformats.org/officeDocument/2006/relationships/oleObject" Target="../embeddings/oleObject3.bin"/><Relationship Id="rId7" Type="http://schemas.openxmlformats.org/officeDocument/2006/relationships/image" Target="../media/image16.wmf"/><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 Id="rId3" Type="http://schemas.openxmlformats.org/officeDocument/2006/relationships/image" Target="../media/image14.png"/><Relationship Id="rId24" Type="http://schemas.openxmlformats.org/officeDocument/2006/relationships/notesSlide" Target="../notesSlides/notesSlide6.xml"/><Relationship Id="rId23" Type="http://schemas.openxmlformats.org/officeDocument/2006/relationships/vmlDrawing" Target="../drawings/vmlDrawing1.vml"/><Relationship Id="rId22" Type="http://schemas.openxmlformats.org/officeDocument/2006/relationships/slideLayout" Target="../slideLayouts/slideLayout2.xml"/><Relationship Id="rId21" Type="http://schemas.openxmlformats.org/officeDocument/2006/relationships/image" Target="../media/image23.wmf"/><Relationship Id="rId20" Type="http://schemas.openxmlformats.org/officeDocument/2006/relationships/oleObject" Target="../embeddings/oleObject9.bin"/><Relationship Id="rId2" Type="http://schemas.openxmlformats.org/officeDocument/2006/relationships/image" Target="../media/image13.png"/><Relationship Id="rId19" Type="http://schemas.openxmlformats.org/officeDocument/2006/relationships/image" Target="../media/image22.wmf"/><Relationship Id="rId18" Type="http://schemas.openxmlformats.org/officeDocument/2006/relationships/oleObject" Target="../embeddings/oleObject8.bin"/><Relationship Id="rId17" Type="http://schemas.openxmlformats.org/officeDocument/2006/relationships/image" Target="../media/image21.wmf"/><Relationship Id="rId16" Type="http://schemas.openxmlformats.org/officeDocument/2006/relationships/oleObject" Target="../embeddings/oleObject7.bin"/><Relationship Id="rId15" Type="http://schemas.openxmlformats.org/officeDocument/2006/relationships/image" Target="../media/image20.wmf"/><Relationship Id="rId14" Type="http://schemas.openxmlformats.org/officeDocument/2006/relationships/oleObject" Target="../embeddings/oleObject6.bin"/><Relationship Id="rId13" Type="http://schemas.openxmlformats.org/officeDocument/2006/relationships/image" Target="../media/image19.wmf"/><Relationship Id="rId12" Type="http://schemas.openxmlformats.org/officeDocument/2006/relationships/oleObject" Target="../embeddings/oleObject5.bin"/><Relationship Id="rId11" Type="http://schemas.openxmlformats.org/officeDocument/2006/relationships/image" Target="../media/image18.wmf"/><Relationship Id="rId10" Type="http://schemas.openxmlformats.org/officeDocument/2006/relationships/oleObject" Target="../embeddings/oleObject4.bin"/><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8786" y="4089910"/>
            <a:ext cx="8325019" cy="1114192"/>
          </a:xfrm>
        </p:spPr>
        <p:txBody>
          <a:bodyPr/>
          <a:lstStyle/>
          <a:p>
            <a:r>
              <a:rPr lang="zh-CN" altLang="en-US" sz="3000" dirty="0">
                <a:solidFill>
                  <a:prstClr val="white"/>
                </a:solidFill>
                <a:latin typeface="微软雅黑" panose="020B0503020204020204" pitchFamily="34" charset="-122"/>
                <a:ea typeface="微软雅黑" panose="020B0503020204020204" pitchFamily="34" charset="-122"/>
              </a:rPr>
              <a:t>面向有线</a:t>
            </a:r>
            <a:r>
              <a:rPr lang="en-US" altLang="zh-CN" sz="3000" dirty="0">
                <a:solidFill>
                  <a:prstClr val="white"/>
                </a:solidFill>
                <a:latin typeface="微软雅黑" panose="020B0503020204020204" pitchFamily="34" charset="-122"/>
                <a:ea typeface="微软雅黑" panose="020B0503020204020204" pitchFamily="34" charset="-122"/>
              </a:rPr>
              <a:t>/</a:t>
            </a:r>
            <a:r>
              <a:rPr lang="zh-CN" altLang="en-US" sz="3000" dirty="0">
                <a:solidFill>
                  <a:prstClr val="white"/>
                </a:solidFill>
                <a:latin typeface="微软雅黑" panose="020B0503020204020204" pitchFamily="34" charset="-122"/>
                <a:ea typeface="微软雅黑" panose="020B0503020204020204" pitchFamily="34" charset="-122"/>
              </a:rPr>
              <a:t>无线异构网络的混合时钟同步方法</a:t>
            </a:r>
            <a:endParaRPr lang="zh-CN" altLang="en-US" sz="3000" dirty="0">
              <a:solidFill>
                <a:prstClr val="white"/>
              </a:solidFill>
              <a:latin typeface="微软雅黑" panose="020B0503020204020204" pitchFamily="34" charset="-122"/>
              <a:ea typeface="微软雅黑" panose="020B0503020204020204" pitchFamily="34" charset="-122"/>
            </a:endParaRPr>
          </a:p>
        </p:txBody>
      </p:sp>
      <p:sp>
        <p:nvSpPr>
          <p:cNvPr id="5" name="副标题 4"/>
          <p:cNvSpPr>
            <a:spLocks noGrp="1"/>
          </p:cNvSpPr>
          <p:nvPr>
            <p:ph type="subTitle" idx="1"/>
          </p:nvPr>
        </p:nvSpPr>
        <p:spPr>
          <a:xfrm>
            <a:off x="412750" y="5204102"/>
            <a:ext cx="5820358" cy="953416"/>
          </a:xfrm>
        </p:spPr>
        <p:txBody>
          <a:bodyPr/>
          <a:lstStyle/>
          <a:p>
            <a:r>
              <a:rPr lang="zh-CN" altLang="en-US" dirty="0">
                <a:latin typeface="微软雅黑" panose="020B0503020204020204" pitchFamily="34" charset="-122"/>
                <a:ea typeface="微软雅黑" panose="020B0503020204020204" pitchFamily="34" charset="-122"/>
              </a:rPr>
              <a:t>答辩人：陈相</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导   师：陈彩莲</a:t>
            </a:r>
            <a:endParaRPr lang="zh-CN" altLang="en-US" dirty="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p:nvPr>
        </p:nvSpPr>
        <p:spPr>
          <a:xfrm>
            <a:off x="4076365" y="6358996"/>
            <a:ext cx="4159250" cy="499004"/>
          </a:xfrm>
        </p:spPr>
        <p:txBody>
          <a:bodyPr/>
          <a:lstStyle/>
          <a:p>
            <a:r>
              <a:rPr lang="en-US" altLang="zh-CN" sz="2000" dirty="0">
                <a:latin typeface="微软雅黑" panose="020B0503020204020204" pitchFamily="34" charset="-122"/>
                <a:ea typeface="微软雅黑" panose="020B0503020204020204" pitchFamily="34" charset="-122"/>
              </a:rPr>
              <a:t>2023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月</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有线</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无线网络混合时钟同步架构设计</a:t>
              </a:r>
              <a:endParaRPr lang="zh-CN" altLang="en-US" sz="2400" b="1"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异构网络的时钟同步优化</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 建模与分析</a:t>
            </a:r>
            <a:endParaRPr lang="zh-CN" altLang="en-US" dirty="0"/>
          </a:p>
        </p:txBody>
      </p:sp>
      <p:pic>
        <p:nvPicPr>
          <p:cNvPr id="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8878" y="1896391"/>
            <a:ext cx="1549479" cy="103298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1977286" y="1896390"/>
            <a:ext cx="1569602" cy="1032986"/>
          </a:xfrm>
          <a:prstGeom prst="rect">
            <a:avLst/>
          </a:prstGeom>
        </p:spPr>
      </p:pic>
      <p:pic>
        <p:nvPicPr>
          <p:cNvPr id="6" name="Picture 6"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812" b="12926"/>
          <a:stretch>
            <a:fillRect/>
          </a:stretch>
        </p:blipFill>
        <p:spPr bwMode="auto">
          <a:xfrm>
            <a:off x="248878" y="3475061"/>
            <a:ext cx="1549479" cy="114529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97770" y="2855114"/>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高温</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2326178" y="285626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腐蚀</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577796"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高湿</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8"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7286" y="3475061"/>
            <a:ext cx="1549479" cy="11621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2336240"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振动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4114800" y="2974554"/>
            <a:ext cx="65" cy="276999"/>
          </a:xfrm>
          <a:prstGeom prst="rect">
            <a:avLst/>
          </a:prstGeom>
          <a:noFill/>
        </p:spPr>
        <p:txBody>
          <a:bodyPr wrap="none" lIns="0" tIns="0" rIns="0" bIns="0" rtlCol="0">
            <a:spAutoFit/>
          </a:bodyPr>
          <a:lstStyle/>
          <a:p>
            <a:endParaRPr lang="zh-CN" altLang="en-US" dirty="0"/>
          </a:p>
        </p:txBody>
      </p:sp>
      <p:graphicFrame>
        <p:nvGraphicFramePr>
          <p:cNvPr id="14" name="对象 13"/>
          <p:cNvGraphicFramePr>
            <a:graphicFrameLocks noChangeAspect="1"/>
          </p:cNvGraphicFramePr>
          <p:nvPr/>
        </p:nvGraphicFramePr>
        <p:xfrm>
          <a:off x="5027295" y="3438906"/>
          <a:ext cx="2480515" cy="307396"/>
        </p:xfrm>
        <a:graphic>
          <a:graphicData uri="http://schemas.openxmlformats.org/presentationml/2006/ole">
            <mc:AlternateContent xmlns:mc="http://schemas.openxmlformats.org/markup-compatibility/2006">
              <mc:Choice xmlns:v="urn:schemas-microsoft-com:vml" Requires="v">
                <p:oleObj spid="_x0000_s13606" name="AxMath" r:id="rId5" imgW="1133475" imgH="1133475" progId="Equation.AxMath">
                  <p:embed/>
                </p:oleObj>
              </mc:Choice>
              <mc:Fallback>
                <p:oleObj name="AxMath" r:id="rId5" imgW="1133475" imgH="1133475" progId="Equation.AxMath">
                  <p:embed/>
                  <p:pic>
                    <p:nvPicPr>
                      <p:cNvPr id="0" name="图片 13605"/>
                      <p:cNvPicPr/>
                      <p:nvPr/>
                    </p:nvPicPr>
                    <p:blipFill>
                      <a:blip r:embed="rId6"/>
                      <a:stretch>
                        <a:fillRect/>
                      </a:stretch>
                    </p:blipFill>
                    <p:spPr>
                      <a:xfrm>
                        <a:off x="5027295" y="3438906"/>
                        <a:ext cx="2480515" cy="307396"/>
                      </a:xfrm>
                      <a:prstGeom prst="rect">
                        <a:avLst/>
                      </a:prstGeom>
                    </p:spPr>
                  </p:pic>
                </p:oleObj>
              </mc:Fallback>
            </mc:AlternateContent>
          </a:graphicData>
        </a:graphic>
      </p:graphicFrame>
      <p:sp>
        <p:nvSpPr>
          <p:cNvPr id="18" name="Content Placeholder 1"/>
          <p:cNvSpPr>
            <a:spLocks noGrp="1"/>
          </p:cNvSpPr>
          <p:nvPr>
            <p:ph sz="quarter" idx="10"/>
          </p:nvPr>
        </p:nvSpPr>
        <p:spPr>
          <a:xfrm>
            <a:off x="4328585" y="1605329"/>
            <a:ext cx="3877937" cy="490157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一、时钟模型</a:t>
            </a:r>
            <a:endParaRPr lang="en-US" altLang="zh-CN" sz="1400" dirty="0"/>
          </a:p>
          <a:p>
            <a:pPr marL="0" indent="0">
              <a:buNone/>
            </a:pPr>
            <a:r>
              <a:rPr lang="zh-CN" altLang="en-US" sz="1700" b="1" dirty="0"/>
              <a:t>时钟建模</a:t>
            </a:r>
            <a:endParaRPr lang="en-US" altLang="zh-CN" sz="1700" b="1" dirty="0"/>
          </a:p>
          <a:p>
            <a:r>
              <a:rPr lang="zh-CN" altLang="en-US" sz="1400" dirty="0"/>
              <a:t>工业网络的复杂性会影响设备时钟的晶体振荡器，导致初始时钟状态和变化率的偏差，造成时钟误差。因此，节点时钟表示为：</a:t>
            </a:r>
            <a:endParaRPr lang="zh-CN" altLang="en-US" sz="1400" dirty="0"/>
          </a:p>
          <a:p>
            <a:pPr marL="0" indent="0">
              <a:buNone/>
            </a:pPr>
            <a:endParaRPr lang="en-US" altLang="zh-CN" sz="1400" dirty="0"/>
          </a:p>
          <a:p>
            <a:pPr marL="0" indent="0">
              <a:buNone/>
            </a:pPr>
            <a:r>
              <a:rPr lang="en-US" altLang="zh-CN" sz="1700" b="1" dirty="0"/>
              <a:t>5G-TSN</a:t>
            </a:r>
            <a:r>
              <a:rPr lang="zh-CN" altLang="en-US" sz="1700" b="1" dirty="0"/>
              <a:t>时钟模型</a:t>
            </a:r>
            <a:endParaRPr lang="en-US" altLang="zh-CN" sz="1700" b="1" dirty="0"/>
          </a:p>
          <a:p>
            <a:r>
              <a:rPr lang="zh-CN" altLang="en-US" sz="1400" dirty="0"/>
              <a:t>在</a:t>
            </a:r>
            <a:r>
              <a:rPr lang="en-US" altLang="zh-CN" sz="1400" dirty="0"/>
              <a:t>5G-TSN</a:t>
            </a:r>
            <a:r>
              <a:rPr lang="zh-CN" altLang="en-US" sz="1400" dirty="0"/>
              <a:t>桥接结构中，</a:t>
            </a:r>
            <a:r>
              <a:rPr lang="en-US" altLang="zh-CN" sz="1400" dirty="0"/>
              <a:t>5G</a:t>
            </a:r>
            <a:r>
              <a:rPr lang="zh-CN" altLang="en-US" sz="1400" dirty="0"/>
              <a:t>和</a:t>
            </a:r>
            <a:r>
              <a:rPr lang="en-US" altLang="zh-CN" sz="1400" dirty="0"/>
              <a:t>TSN</a:t>
            </a:r>
            <a:r>
              <a:rPr lang="zh-CN" altLang="en-US" sz="1400" dirty="0"/>
              <a:t>网络运行在不同的时域。因此，对于目前</a:t>
            </a:r>
            <a:r>
              <a:rPr lang="en-US" altLang="zh-CN" sz="1400" dirty="0"/>
              <a:t>5G-TSN</a:t>
            </a:r>
            <a:r>
              <a:rPr lang="zh-CN" altLang="en-US" sz="1400" dirty="0"/>
              <a:t>网络的桥接结构，</a:t>
            </a:r>
            <a:r>
              <a:rPr lang="en-US" altLang="zh-CN" sz="1400" dirty="0"/>
              <a:t>5G</a:t>
            </a:r>
            <a:r>
              <a:rPr lang="zh-CN" altLang="en-US" sz="1400" dirty="0"/>
              <a:t>，</a:t>
            </a:r>
            <a:r>
              <a:rPr lang="en-US" altLang="zh-CN" sz="1400" dirty="0"/>
              <a:t>TSN</a:t>
            </a:r>
            <a:r>
              <a:rPr lang="zh-CN" altLang="en-US" sz="1400" dirty="0"/>
              <a:t>时域的时钟模型可以表示为：</a:t>
            </a:r>
            <a:endParaRPr lang="zh-CN" altLang="en-US" sz="1400" dirty="0"/>
          </a:p>
        </p:txBody>
      </p:sp>
      <p:graphicFrame>
        <p:nvGraphicFramePr>
          <p:cNvPr id="19" name="对象 18"/>
          <p:cNvGraphicFramePr>
            <a:graphicFrameLocks noChangeAspect="1"/>
          </p:cNvGraphicFramePr>
          <p:nvPr/>
        </p:nvGraphicFramePr>
        <p:xfrm>
          <a:off x="4529544" y="5583839"/>
          <a:ext cx="3476016" cy="643784"/>
        </p:xfrm>
        <a:graphic>
          <a:graphicData uri="http://schemas.openxmlformats.org/presentationml/2006/ole">
            <mc:AlternateContent xmlns:mc="http://schemas.openxmlformats.org/markup-compatibility/2006">
              <mc:Choice xmlns:v="urn:schemas-microsoft-com:vml" Requires="v">
                <p:oleObj spid="_x0000_s13607" name="AxMath" r:id="rId7" imgW="1133475" imgH="1133475" progId="Equation.AxMath">
                  <p:embed/>
                </p:oleObj>
              </mc:Choice>
              <mc:Fallback>
                <p:oleObj name="AxMath" r:id="rId7" imgW="1133475" imgH="1133475" progId="Equation.AxMath">
                  <p:embed/>
                  <p:pic>
                    <p:nvPicPr>
                      <p:cNvPr id="0" name="对象 16"/>
                      <p:cNvPicPr/>
                      <p:nvPr/>
                    </p:nvPicPr>
                    <p:blipFill>
                      <a:blip r:embed="rId8"/>
                      <a:stretch>
                        <a:fillRect/>
                      </a:stretch>
                    </p:blipFill>
                    <p:spPr>
                      <a:xfrm>
                        <a:off x="4529544" y="5583839"/>
                        <a:ext cx="3476016" cy="643784"/>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建模与分析</a:t>
            </a:r>
            <a:endParaRPr lang="zh-CN" altLang="en-US" dirty="0"/>
          </a:p>
        </p:txBody>
      </p:sp>
      <p:graphicFrame>
        <p:nvGraphicFramePr>
          <p:cNvPr id="9" name="对象 8"/>
          <p:cNvGraphicFramePr>
            <a:graphicFrameLocks noChangeAspect="1"/>
          </p:cNvGraphicFramePr>
          <p:nvPr/>
        </p:nvGraphicFramePr>
        <p:xfrm>
          <a:off x="1836345" y="3984348"/>
          <a:ext cx="1169836" cy="305728"/>
        </p:xfrm>
        <a:graphic>
          <a:graphicData uri="http://schemas.openxmlformats.org/presentationml/2006/ole">
            <mc:AlternateContent xmlns:mc="http://schemas.openxmlformats.org/markup-compatibility/2006">
              <mc:Choice xmlns:v="urn:schemas-microsoft-com:vml" Requires="v">
                <p:oleObj spid="_x0000_s14484" name="AxMath" r:id="rId1" imgW="1133475" imgH="1133475" progId="Equation.AxMath">
                  <p:embed/>
                </p:oleObj>
              </mc:Choice>
              <mc:Fallback>
                <p:oleObj name="AxMath" r:id="rId1" imgW="1133475" imgH="1133475" progId="Equation.AxMath">
                  <p:embed/>
                  <p:pic>
                    <p:nvPicPr>
                      <p:cNvPr id="0" name="图片 14483"/>
                      <p:cNvPicPr/>
                      <p:nvPr/>
                    </p:nvPicPr>
                    <p:blipFill>
                      <a:blip r:embed="rId2"/>
                      <a:stretch>
                        <a:fillRect/>
                      </a:stretch>
                    </p:blipFill>
                    <p:spPr>
                      <a:xfrm>
                        <a:off x="1836345" y="3984348"/>
                        <a:ext cx="1169836" cy="305728"/>
                      </a:xfrm>
                      <a:prstGeom prst="rect">
                        <a:avLst/>
                      </a:prstGeom>
                    </p:spPr>
                  </p:pic>
                </p:oleObj>
              </mc:Fallback>
            </mc:AlternateContent>
          </a:graphicData>
        </a:graphic>
      </p:graphicFrame>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355" y="1713379"/>
            <a:ext cx="4261832" cy="2491246"/>
          </a:xfrm>
          <a:prstGeom prst="rect">
            <a:avLst/>
          </a:prstGeom>
        </p:spPr>
      </p:pic>
      <p:sp>
        <p:nvSpPr>
          <p:cNvPr id="16" name="Content Placeholder 1"/>
          <p:cNvSpPr>
            <a:spLocks noGrp="1"/>
          </p:cNvSpPr>
          <p:nvPr>
            <p:ph sz="quarter" idx="10"/>
          </p:nvPr>
        </p:nvSpPr>
        <p:spPr>
          <a:xfrm>
            <a:off x="277813" y="1548460"/>
            <a:ext cx="3877937" cy="4901571"/>
          </a:xfrm>
        </p:spPr>
        <p:txBody>
          <a:bodyPr>
            <a:normAutofit/>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、时延模型</a:t>
            </a:r>
            <a:endParaRPr lang="en-US" altLang="zh-CN" sz="1400" dirty="0"/>
          </a:p>
          <a:p>
            <a:pPr marL="0" indent="0">
              <a:buNone/>
            </a:pPr>
            <a:r>
              <a:rPr lang="zh-CN" altLang="en-US" sz="1700" b="1" dirty="0"/>
              <a:t>延迟模型</a:t>
            </a:r>
            <a:endParaRPr lang="en-US" altLang="zh-CN" sz="1700" b="1" dirty="0"/>
          </a:p>
          <a:p>
            <a:r>
              <a:rPr lang="zh-CN" altLang="en-US" sz="1400" dirty="0"/>
              <a:t>在网桥结构中，</a:t>
            </a:r>
            <a:r>
              <a:rPr lang="en-US" altLang="zh-CN" sz="1400" dirty="0"/>
              <a:t>5G</a:t>
            </a:r>
            <a:r>
              <a:rPr lang="zh-CN" altLang="en-US" sz="1400" dirty="0"/>
              <a:t>网桥是由所有</a:t>
            </a:r>
            <a:r>
              <a:rPr lang="en-US" altLang="zh-CN" sz="1400" dirty="0"/>
              <a:t>5G</a:t>
            </a:r>
            <a:r>
              <a:rPr lang="zh-CN" altLang="en-US" sz="1400" dirty="0"/>
              <a:t>无线节点中转信号组成的。</a:t>
            </a:r>
            <a:endParaRPr lang="en-US" altLang="zh-CN" sz="1400" dirty="0"/>
          </a:p>
          <a:p>
            <a:r>
              <a:rPr lang="en-US" altLang="zh-CN" sz="1400" dirty="0"/>
              <a:t>5G</a:t>
            </a:r>
            <a:r>
              <a:rPr lang="zh-CN" altLang="en-US" sz="1400" dirty="0"/>
              <a:t>网络内部节点之间的传输延迟决定了网络桥的传输延迟，从而影响两端</a:t>
            </a:r>
            <a:r>
              <a:rPr lang="en-US" altLang="zh-CN" sz="1400" dirty="0"/>
              <a:t>TSN</a:t>
            </a:r>
            <a:r>
              <a:rPr lang="zh-CN" altLang="en-US" sz="1400" dirty="0"/>
              <a:t>设备的时钟同步精度。因此，延迟的模型是：</a:t>
            </a:r>
            <a:endParaRPr lang="en-US" altLang="zh-CN" sz="1400" dirty="0"/>
          </a:p>
          <a:p>
            <a:endParaRPr lang="en-US" altLang="zh-CN" sz="1400" dirty="0"/>
          </a:p>
          <a:p>
            <a:pPr marL="0" indent="0">
              <a:buNone/>
            </a:pPr>
            <a:r>
              <a:rPr lang="zh-CN" altLang="en-US" sz="1700" b="1" dirty="0"/>
              <a:t>时延分析</a:t>
            </a:r>
            <a:endParaRPr lang="en-US" altLang="zh-CN" sz="1700" b="1" dirty="0"/>
          </a:p>
          <a:p>
            <a:r>
              <a:rPr lang="zh-CN" altLang="en-US" sz="1800" dirty="0"/>
              <a:t>累积误差对大规模网络的时钟同步精度有很大影响</a:t>
            </a:r>
            <a:r>
              <a:rPr lang="en-US" altLang="zh-CN" sz="1800" dirty="0"/>
              <a:t>s</a:t>
            </a:r>
            <a:endParaRPr lang="en-US" altLang="zh-CN" sz="1800" dirty="0"/>
          </a:p>
          <a:p>
            <a:r>
              <a:rPr lang="zh-CN" altLang="en-US" sz="1800" dirty="0"/>
              <a:t>需对排队延迟进行建模</a:t>
            </a:r>
            <a:endParaRPr lang="zh-CN" altLang="en-US" sz="1800" dirty="0"/>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961" y="4553166"/>
            <a:ext cx="4372252" cy="17750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建模与分析</a:t>
            </a:r>
            <a:endParaRPr lang="zh-CN" altLang="en-US" dirty="0"/>
          </a:p>
        </p:txBody>
      </p:sp>
      <p:graphicFrame>
        <p:nvGraphicFramePr>
          <p:cNvPr id="4" name="对象 3"/>
          <p:cNvGraphicFramePr>
            <a:graphicFrameLocks noChangeAspect="1"/>
          </p:cNvGraphicFramePr>
          <p:nvPr/>
        </p:nvGraphicFramePr>
        <p:xfrm>
          <a:off x="3109336" y="2486916"/>
          <a:ext cx="4185470" cy="1228726"/>
        </p:xfrm>
        <a:graphic>
          <a:graphicData uri="http://schemas.openxmlformats.org/presentationml/2006/ole">
            <mc:AlternateContent xmlns:mc="http://schemas.openxmlformats.org/markup-compatibility/2006">
              <mc:Choice xmlns:v="urn:schemas-microsoft-com:vml" Requires="v">
                <p:oleObj spid="_x0000_s16199" name="AxMath" r:id="rId1" imgW="1133475" imgH="1133475" progId="Equation.AxMath">
                  <p:embed/>
                </p:oleObj>
              </mc:Choice>
              <mc:Fallback>
                <p:oleObj name="AxMath" r:id="rId1" imgW="1133475" imgH="1133475" progId="Equation.AxMath">
                  <p:embed/>
                  <p:pic>
                    <p:nvPicPr>
                      <p:cNvPr id="0" name="图片 16198"/>
                      <p:cNvPicPr/>
                      <p:nvPr/>
                    </p:nvPicPr>
                    <p:blipFill>
                      <a:blip r:embed="rId2"/>
                      <a:stretch>
                        <a:fillRect/>
                      </a:stretch>
                    </p:blipFill>
                    <p:spPr>
                      <a:xfrm>
                        <a:off x="3109336" y="2486916"/>
                        <a:ext cx="4185470" cy="1228726"/>
                      </a:xfrm>
                      <a:prstGeom prst="rect">
                        <a:avLst/>
                      </a:prstGeom>
                    </p:spPr>
                  </p:pic>
                </p:oleObj>
              </mc:Fallback>
            </mc:AlternateContent>
          </a:graphicData>
        </a:graphic>
      </p:graphicFrame>
      <p:sp>
        <p:nvSpPr>
          <p:cNvPr id="6" name="文本框 5"/>
          <p:cNvSpPr txBox="1"/>
          <p:nvPr/>
        </p:nvSpPr>
        <p:spPr>
          <a:xfrm>
            <a:off x="369616" y="3618090"/>
            <a:ext cx="3238959" cy="369332"/>
          </a:xfrm>
          <a:prstGeom prst="rect">
            <a:avLst/>
          </a:prstGeom>
          <a:noFill/>
        </p:spPr>
        <p:txBody>
          <a:bodyPr wrap="square" rtlCol="0">
            <a:spAutoFit/>
          </a:bodyPr>
          <a:lstStyle/>
          <a:p>
            <a:endParaRPr lang="zh-CN" altLang="en-US" dirty="0"/>
          </a:p>
        </p:txBody>
      </p:sp>
      <p:graphicFrame>
        <p:nvGraphicFramePr>
          <p:cNvPr id="7" name="对象 6"/>
          <p:cNvGraphicFramePr>
            <a:graphicFrameLocks noChangeAspect="1"/>
          </p:cNvGraphicFramePr>
          <p:nvPr/>
        </p:nvGraphicFramePr>
        <p:xfrm>
          <a:off x="4244664" y="5806293"/>
          <a:ext cx="4027487" cy="933450"/>
        </p:xfrm>
        <a:graphic>
          <a:graphicData uri="http://schemas.openxmlformats.org/presentationml/2006/ole">
            <mc:AlternateContent xmlns:mc="http://schemas.openxmlformats.org/markup-compatibility/2006">
              <mc:Choice xmlns:v="urn:schemas-microsoft-com:vml" Requires="v">
                <p:oleObj spid="_x0000_s16200" name="AxMath" r:id="rId3" imgW="1133475" imgH="1133475" progId="Equation.AxMath">
                  <p:embed/>
                </p:oleObj>
              </mc:Choice>
              <mc:Fallback>
                <p:oleObj name="AxMath" r:id="rId3" imgW="1133475" imgH="1133475" progId="Equation.AxMath">
                  <p:embed/>
                  <p:pic>
                    <p:nvPicPr>
                      <p:cNvPr id="0" name="图片 16199"/>
                      <p:cNvPicPr/>
                      <p:nvPr/>
                    </p:nvPicPr>
                    <p:blipFill>
                      <a:blip r:embed="rId4"/>
                      <a:stretch>
                        <a:fillRect/>
                      </a:stretch>
                    </p:blipFill>
                    <p:spPr>
                      <a:xfrm>
                        <a:off x="4244664" y="5806293"/>
                        <a:ext cx="4027487" cy="933450"/>
                      </a:xfrm>
                      <a:prstGeom prst="rect">
                        <a:avLst/>
                      </a:prstGeom>
                    </p:spPr>
                  </p:pic>
                </p:oleObj>
              </mc:Fallback>
            </mc:AlternateContent>
          </a:graphicData>
        </a:graphic>
      </p:graphicFrame>
      <p:cxnSp>
        <p:nvCxnSpPr>
          <p:cNvPr id="8" name="直接箭头连接符 7"/>
          <p:cNvCxnSpPr/>
          <p:nvPr/>
        </p:nvCxnSpPr>
        <p:spPr bwMode="auto">
          <a:xfrm>
            <a:off x="4293756" y="5494518"/>
            <a:ext cx="4019600" cy="0"/>
          </a:xfrm>
          <a:prstGeom prst="straightConnector1">
            <a:avLst/>
          </a:prstGeom>
          <a:solidFill>
            <a:schemeClr val="accent1"/>
          </a:solidFill>
          <a:ln w="12700" cap="flat" cmpd="sng" algn="ctr">
            <a:solidFill>
              <a:srgbClr val="002060"/>
            </a:solidFill>
            <a:prstDash val="solid"/>
            <a:round/>
            <a:headEnd type="none" w="med" len="med"/>
            <a:tailEnd type="triangle"/>
          </a:ln>
        </p:spPr>
      </p:cxnSp>
      <p:cxnSp>
        <p:nvCxnSpPr>
          <p:cNvPr id="9" name="直接连接符 8"/>
          <p:cNvCxnSpPr/>
          <p:nvPr/>
        </p:nvCxnSpPr>
        <p:spPr bwMode="auto">
          <a:xfrm flipV="1">
            <a:off x="4461944" y="5379863"/>
            <a:ext cx="0" cy="114655"/>
          </a:xfrm>
          <a:prstGeom prst="line">
            <a:avLst/>
          </a:prstGeom>
          <a:solidFill>
            <a:schemeClr val="accent1"/>
          </a:solidFill>
          <a:ln w="12700" cap="flat" cmpd="sng" algn="ctr">
            <a:solidFill>
              <a:srgbClr val="002060"/>
            </a:solidFill>
            <a:prstDash val="solid"/>
            <a:round/>
            <a:headEnd type="none" w="med" len="med"/>
            <a:tailEnd type="none" w="med" len="med"/>
          </a:ln>
        </p:spPr>
      </p:cxnSp>
      <p:grpSp>
        <p:nvGrpSpPr>
          <p:cNvPr id="10" name="组合 9"/>
          <p:cNvGrpSpPr/>
          <p:nvPr/>
        </p:nvGrpSpPr>
        <p:grpSpPr>
          <a:xfrm>
            <a:off x="5408427" y="4731511"/>
            <a:ext cx="1165426" cy="266419"/>
            <a:chOff x="210342" y="1576389"/>
            <a:chExt cx="1580358" cy="361274"/>
          </a:xfrm>
        </p:grpSpPr>
        <p:cxnSp>
          <p:nvCxnSpPr>
            <p:cNvPr id="11" name="直接箭头连接符 10"/>
            <p:cNvCxnSpPr/>
            <p:nvPr/>
          </p:nvCxnSpPr>
          <p:spPr bwMode="auto">
            <a:xfrm>
              <a:off x="210342" y="1720610"/>
              <a:ext cx="1580358" cy="0"/>
            </a:xfrm>
            <a:prstGeom prst="straightConnector1">
              <a:avLst/>
            </a:prstGeom>
            <a:solidFill>
              <a:schemeClr val="accent1"/>
            </a:solidFill>
            <a:ln w="12700" cap="flat" cmpd="sng" algn="ctr">
              <a:solidFill>
                <a:srgbClr val="002060"/>
              </a:solidFill>
              <a:prstDash val="solid"/>
              <a:round/>
              <a:headEnd type="none" w="med" len="med"/>
              <a:tailEnd type="triangle"/>
            </a:ln>
          </p:spPr>
        </p:cxnSp>
        <p:sp>
          <p:nvSpPr>
            <p:cNvPr id="12" name="矩形 11"/>
            <p:cNvSpPr/>
            <p:nvPr/>
          </p:nvSpPr>
          <p:spPr>
            <a:xfrm>
              <a:off x="364332" y="157638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13" name="矩形 12"/>
            <p:cNvSpPr/>
            <p:nvPr/>
          </p:nvSpPr>
          <p:spPr>
            <a:xfrm>
              <a:off x="971014" y="157638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264827" y="1720610"/>
            <a:ext cx="110855" cy="217053"/>
          </p:xfrm>
          <a:graphic>
            <a:graphicData uri="http://schemas.openxmlformats.org/presentationml/2006/ole">
              <mc:AlternateContent xmlns:mc="http://schemas.openxmlformats.org/markup-compatibility/2006">
                <mc:Choice xmlns:v="urn:schemas-microsoft-com:vml" Requires="v">
                  <p:oleObj spid="_x0000_s16201" name="AxMath" r:id="rId5" imgW="914400" imgH="914400" progId="Equation.AxMath">
                    <p:embed/>
                  </p:oleObj>
                </mc:Choice>
                <mc:Fallback>
                  <p:oleObj name="AxMath" r:id="rId5" imgW="914400" imgH="914400" progId="Equation.AxMath">
                    <p:embed/>
                    <p:pic>
                      <p:nvPicPr>
                        <p:cNvPr id="0" name="对象 115"/>
                        <p:cNvPicPr/>
                        <p:nvPr/>
                      </p:nvPicPr>
                      <p:blipFill>
                        <a:blip r:embed="rId6"/>
                        <a:stretch>
                          <a:fillRect/>
                        </a:stretch>
                      </p:blipFill>
                      <p:spPr>
                        <a:xfrm>
                          <a:off x="264827" y="1720610"/>
                          <a:ext cx="110855" cy="217053"/>
                        </a:xfrm>
                        <a:prstGeom prst="rect">
                          <a:avLst/>
                        </a:prstGeom>
                      </p:spPr>
                    </p:pic>
                  </p:oleObj>
                </mc:Fallback>
              </mc:AlternateContent>
            </a:graphicData>
          </a:graphic>
        </p:graphicFrame>
        <p:cxnSp>
          <p:nvCxnSpPr>
            <p:cNvPr id="15" name="直接连接符 14"/>
            <p:cNvCxnSpPr/>
            <p:nvPr/>
          </p:nvCxnSpPr>
          <p:spPr bwMode="auto">
            <a:xfrm flipV="1">
              <a:off x="308346" y="1673179"/>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cxnSp>
          <p:nvCxnSpPr>
            <p:cNvPr id="16" name="直接连接符 15"/>
            <p:cNvCxnSpPr/>
            <p:nvPr/>
          </p:nvCxnSpPr>
          <p:spPr bwMode="auto">
            <a:xfrm flipV="1">
              <a:off x="1472238" y="1672242"/>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graphicFrame>
          <p:nvGraphicFramePr>
            <p:cNvPr id="17" name="对象 16"/>
            <p:cNvGraphicFramePr>
              <a:graphicFrameLocks noChangeAspect="1"/>
            </p:cNvGraphicFramePr>
            <p:nvPr/>
          </p:nvGraphicFramePr>
          <p:xfrm>
            <a:off x="1399003" y="1715521"/>
            <a:ext cx="200201" cy="219576"/>
          </p:xfrm>
          <a:graphic>
            <a:graphicData uri="http://schemas.openxmlformats.org/presentationml/2006/ole">
              <mc:AlternateContent xmlns:mc="http://schemas.openxmlformats.org/markup-compatibility/2006">
                <mc:Choice xmlns:v="urn:schemas-microsoft-com:vml" Requires="v">
                  <p:oleObj spid="_x0000_s16202" name="AxMath" r:id="rId7" imgW="1133475" imgH="1133475" progId="Equation.AxMath">
                    <p:embed/>
                  </p:oleObj>
                </mc:Choice>
                <mc:Fallback>
                  <p:oleObj name="AxMath" r:id="rId7" imgW="1133475" imgH="1133475" progId="Equation.AxMath">
                    <p:embed/>
                    <p:pic>
                      <p:nvPicPr>
                        <p:cNvPr id="0" name="对象 118"/>
                        <p:cNvPicPr/>
                        <p:nvPr/>
                      </p:nvPicPr>
                      <p:blipFill>
                        <a:blip r:embed="rId8"/>
                        <a:stretch>
                          <a:fillRect/>
                        </a:stretch>
                      </p:blipFill>
                      <p:spPr>
                        <a:xfrm>
                          <a:off x="1399003" y="1715521"/>
                          <a:ext cx="200201" cy="219576"/>
                        </a:xfrm>
                        <a:prstGeom prst="rect">
                          <a:avLst/>
                        </a:prstGeom>
                      </p:spPr>
                    </p:pic>
                  </p:oleObj>
                </mc:Fallback>
              </mc:AlternateContent>
            </a:graphicData>
          </a:graphic>
        </p:graphicFrame>
      </p:grpSp>
      <p:grpSp>
        <p:nvGrpSpPr>
          <p:cNvPr id="18" name="组合 17"/>
          <p:cNvGrpSpPr/>
          <p:nvPr/>
        </p:nvGrpSpPr>
        <p:grpSpPr>
          <a:xfrm>
            <a:off x="4673210" y="5115418"/>
            <a:ext cx="1171146" cy="336462"/>
            <a:chOff x="1826348" y="2539999"/>
            <a:chExt cx="1580358" cy="454026"/>
          </a:xfrm>
        </p:grpSpPr>
        <p:graphicFrame>
          <p:nvGraphicFramePr>
            <p:cNvPr id="19" name="对象 18"/>
            <p:cNvGraphicFramePr>
              <a:graphicFrameLocks noChangeAspect="1"/>
            </p:cNvGraphicFramePr>
            <p:nvPr/>
          </p:nvGraphicFramePr>
          <p:xfrm>
            <a:off x="2539999" y="2539999"/>
            <a:ext cx="209550" cy="454026"/>
          </p:xfrm>
          <a:graphic>
            <a:graphicData uri="http://schemas.openxmlformats.org/presentationml/2006/ole">
              <mc:AlternateContent xmlns:mc="http://schemas.openxmlformats.org/markup-compatibility/2006">
                <mc:Choice xmlns:v="urn:schemas-microsoft-com:vml" Requires="v">
                  <p:oleObj spid="_x0000_s16203" name="AxMath" r:id="rId9" imgW="914400" imgH="914400" progId="Equation.AxMath">
                    <p:embed/>
                  </p:oleObj>
                </mc:Choice>
                <mc:Fallback>
                  <p:oleObj name="AxMath" r:id="rId9" imgW="914400" imgH="914400" progId="Equation.AxMath">
                    <p:embed/>
                    <p:pic>
                      <p:nvPicPr>
                        <p:cNvPr id="0" name="对象 120"/>
                        <p:cNvPicPr/>
                        <p:nvPr/>
                      </p:nvPicPr>
                      <p:blipFill>
                        <a:blip r:embed="rId10"/>
                        <a:stretch>
                          <a:fillRect/>
                        </a:stretch>
                      </p:blipFill>
                      <p:spPr>
                        <a:xfrm>
                          <a:off x="2539999" y="2539999"/>
                          <a:ext cx="209550" cy="454026"/>
                        </a:xfrm>
                        <a:prstGeom prst="rect">
                          <a:avLst/>
                        </a:prstGeom>
                      </p:spPr>
                    </p:pic>
                  </p:oleObj>
                </mc:Fallback>
              </mc:AlternateContent>
            </a:graphicData>
          </a:graphic>
        </p:graphicFrame>
        <p:cxnSp>
          <p:nvCxnSpPr>
            <p:cNvPr id="20" name="直接箭头连接符 19"/>
            <p:cNvCxnSpPr/>
            <p:nvPr/>
          </p:nvCxnSpPr>
          <p:spPr bwMode="auto">
            <a:xfrm>
              <a:off x="1826348" y="2691750"/>
              <a:ext cx="1580358" cy="0"/>
            </a:xfrm>
            <a:prstGeom prst="straightConnector1">
              <a:avLst/>
            </a:prstGeom>
            <a:solidFill>
              <a:schemeClr val="accent1"/>
            </a:solidFill>
            <a:ln w="12700" cap="flat" cmpd="sng" algn="ctr">
              <a:solidFill>
                <a:srgbClr val="002060"/>
              </a:solidFill>
              <a:prstDash val="solid"/>
              <a:round/>
              <a:headEnd type="none" w="med" len="med"/>
              <a:tailEnd type="triangle"/>
            </a:ln>
          </p:spPr>
        </p:cxnSp>
        <p:sp>
          <p:nvSpPr>
            <p:cNvPr id="21" name="矩形 20"/>
            <p:cNvSpPr/>
            <p:nvPr/>
          </p:nvSpPr>
          <p:spPr>
            <a:xfrm>
              <a:off x="1904130" y="254752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22" name="矩形 21"/>
            <p:cNvSpPr/>
            <p:nvPr/>
          </p:nvSpPr>
          <p:spPr>
            <a:xfrm>
              <a:off x="2510812" y="2547529"/>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cxnSp>
          <p:nvCxnSpPr>
            <p:cNvPr id="23" name="直接连接符 22"/>
            <p:cNvCxnSpPr/>
            <p:nvPr/>
          </p:nvCxnSpPr>
          <p:spPr bwMode="auto">
            <a:xfrm flipV="1">
              <a:off x="1881485" y="2644319"/>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cxnSp>
          <p:nvCxnSpPr>
            <p:cNvPr id="24" name="直接连接符 23"/>
            <p:cNvCxnSpPr/>
            <p:nvPr/>
          </p:nvCxnSpPr>
          <p:spPr bwMode="auto">
            <a:xfrm flipV="1">
              <a:off x="3064429" y="2643382"/>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sp>
          <p:nvSpPr>
            <p:cNvPr id="25" name="矩形 24"/>
            <p:cNvSpPr/>
            <p:nvPr/>
          </p:nvSpPr>
          <p:spPr>
            <a:xfrm>
              <a:off x="2164356" y="2547529"/>
              <a:ext cx="108261" cy="1348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26" name="矩形 25"/>
            <p:cNvSpPr/>
            <p:nvPr/>
          </p:nvSpPr>
          <p:spPr>
            <a:xfrm>
              <a:off x="2818458" y="2547529"/>
              <a:ext cx="108261" cy="1348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aphicFrame>
          <p:nvGraphicFramePr>
            <p:cNvPr id="27" name="对象 26"/>
            <p:cNvGraphicFramePr>
              <a:graphicFrameLocks noChangeAspect="1"/>
            </p:cNvGraphicFramePr>
            <p:nvPr/>
          </p:nvGraphicFramePr>
          <p:xfrm>
            <a:off x="1882571" y="2693572"/>
            <a:ext cx="111394" cy="220646"/>
          </p:xfrm>
          <a:graphic>
            <a:graphicData uri="http://schemas.openxmlformats.org/presentationml/2006/ole">
              <mc:AlternateContent xmlns:mc="http://schemas.openxmlformats.org/markup-compatibility/2006">
                <mc:Choice xmlns:v="urn:schemas-microsoft-com:vml" Requires="v">
                  <p:oleObj spid="_x0000_s16204" name="AxMath" r:id="rId11" imgW="1133475" imgH="1133475" progId="Equation.AxMath">
                    <p:embed/>
                  </p:oleObj>
                </mc:Choice>
                <mc:Fallback>
                  <p:oleObj name="AxMath" r:id="rId11" imgW="1133475" imgH="1133475" progId="Equation.AxMath">
                    <p:embed/>
                    <p:pic>
                      <p:nvPicPr>
                        <p:cNvPr id="0" name="对象 128"/>
                        <p:cNvPicPr/>
                        <p:nvPr/>
                      </p:nvPicPr>
                      <p:blipFill>
                        <a:blip r:embed="rId12"/>
                        <a:stretch>
                          <a:fillRect/>
                        </a:stretch>
                      </p:blipFill>
                      <p:spPr>
                        <a:xfrm>
                          <a:off x="1882571" y="2693572"/>
                          <a:ext cx="111394" cy="220646"/>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3015791" y="2689287"/>
            <a:ext cx="201366" cy="218504"/>
          </p:xfrm>
          <a:graphic>
            <a:graphicData uri="http://schemas.openxmlformats.org/presentationml/2006/ole">
              <mc:AlternateContent xmlns:mc="http://schemas.openxmlformats.org/markup-compatibility/2006">
                <mc:Choice xmlns:v="urn:schemas-microsoft-com:vml" Requires="v">
                  <p:oleObj spid="_x0000_s16205" name="AxMath" r:id="rId13" imgW="1133475" imgH="1133475" progId="Equation.AxMath">
                    <p:embed/>
                  </p:oleObj>
                </mc:Choice>
                <mc:Fallback>
                  <p:oleObj name="AxMath" r:id="rId13" imgW="1133475" imgH="1133475" progId="Equation.AxMath">
                    <p:embed/>
                    <p:pic>
                      <p:nvPicPr>
                        <p:cNvPr id="0" name="对象 129"/>
                        <p:cNvPicPr/>
                        <p:nvPr/>
                      </p:nvPicPr>
                      <p:blipFill>
                        <a:blip r:embed="rId8"/>
                        <a:stretch>
                          <a:fillRect/>
                        </a:stretch>
                      </p:blipFill>
                      <p:spPr>
                        <a:xfrm>
                          <a:off x="3015791" y="2689287"/>
                          <a:ext cx="201366" cy="218504"/>
                        </a:xfrm>
                        <a:prstGeom prst="rect">
                          <a:avLst/>
                        </a:prstGeom>
                      </p:spPr>
                    </p:pic>
                  </p:oleObj>
                </mc:Fallback>
              </mc:AlternateContent>
            </a:graphicData>
          </a:graphic>
        </p:graphicFrame>
      </p:grpSp>
      <p:grpSp>
        <p:nvGrpSpPr>
          <p:cNvPr id="29" name="组合 28"/>
          <p:cNvGrpSpPr/>
          <p:nvPr/>
        </p:nvGrpSpPr>
        <p:grpSpPr>
          <a:xfrm>
            <a:off x="5642239" y="4309565"/>
            <a:ext cx="1176041" cy="271960"/>
            <a:chOff x="3647113" y="2534848"/>
            <a:chExt cx="1580358" cy="365459"/>
          </a:xfrm>
        </p:grpSpPr>
        <p:cxnSp>
          <p:nvCxnSpPr>
            <p:cNvPr id="30" name="直接箭头连接符 29"/>
            <p:cNvCxnSpPr/>
            <p:nvPr/>
          </p:nvCxnSpPr>
          <p:spPr bwMode="auto">
            <a:xfrm>
              <a:off x="3647113" y="2679069"/>
              <a:ext cx="1580358" cy="0"/>
            </a:xfrm>
            <a:prstGeom prst="straightConnector1">
              <a:avLst/>
            </a:prstGeom>
            <a:solidFill>
              <a:schemeClr val="accent1"/>
            </a:solidFill>
            <a:ln w="12700" cap="flat" cmpd="sng" algn="ctr">
              <a:solidFill>
                <a:srgbClr val="002060"/>
              </a:solidFill>
              <a:prstDash val="solid"/>
              <a:round/>
              <a:headEnd type="none" w="med" len="med"/>
              <a:tailEnd type="triangle"/>
            </a:ln>
          </p:spPr>
        </p:cxnSp>
        <p:sp>
          <p:nvSpPr>
            <p:cNvPr id="31" name="矩形 30"/>
            <p:cNvSpPr/>
            <p:nvPr/>
          </p:nvSpPr>
          <p:spPr>
            <a:xfrm>
              <a:off x="3724895" y="2534848"/>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32" name="矩形 31"/>
            <p:cNvSpPr/>
            <p:nvPr/>
          </p:nvSpPr>
          <p:spPr>
            <a:xfrm>
              <a:off x="4331577" y="2534848"/>
              <a:ext cx="230982" cy="13489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cxnSp>
          <p:nvCxnSpPr>
            <p:cNvPr id="33" name="直接连接符 32"/>
            <p:cNvCxnSpPr/>
            <p:nvPr/>
          </p:nvCxnSpPr>
          <p:spPr bwMode="auto">
            <a:xfrm flipV="1">
              <a:off x="3702250" y="2631638"/>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cxnSp>
          <p:nvCxnSpPr>
            <p:cNvPr id="34" name="直接连接符 33"/>
            <p:cNvCxnSpPr/>
            <p:nvPr/>
          </p:nvCxnSpPr>
          <p:spPr bwMode="auto">
            <a:xfrm flipV="1">
              <a:off x="4885194" y="2630701"/>
              <a:ext cx="0" cy="47431"/>
            </a:xfrm>
            <a:prstGeom prst="line">
              <a:avLst/>
            </a:prstGeom>
            <a:solidFill>
              <a:schemeClr val="accent1"/>
            </a:solidFill>
            <a:ln w="12700" cap="flat" cmpd="sng" algn="ctr">
              <a:solidFill>
                <a:srgbClr val="002060"/>
              </a:solidFill>
              <a:prstDash val="solid"/>
              <a:round/>
              <a:headEnd type="none" w="med" len="med"/>
              <a:tailEnd type="none" w="med" len="med"/>
            </a:ln>
          </p:spPr>
        </p:cxnSp>
        <p:graphicFrame>
          <p:nvGraphicFramePr>
            <p:cNvPr id="35" name="对象 34"/>
            <p:cNvGraphicFramePr>
              <a:graphicFrameLocks noChangeAspect="1"/>
            </p:cNvGraphicFramePr>
            <p:nvPr/>
          </p:nvGraphicFramePr>
          <p:xfrm>
            <a:off x="3704357" y="2680580"/>
            <a:ext cx="110930" cy="219727"/>
          </p:xfrm>
          <a:graphic>
            <a:graphicData uri="http://schemas.openxmlformats.org/presentationml/2006/ole">
              <mc:AlternateContent xmlns:mc="http://schemas.openxmlformats.org/markup-compatibility/2006">
                <mc:Choice xmlns:v="urn:schemas-microsoft-com:vml" Requires="v">
                  <p:oleObj spid="_x0000_s16206" name="AxMath" r:id="rId14" imgW="1133475" imgH="1133475" progId="Equation.AxMath">
                    <p:embed/>
                  </p:oleObj>
                </mc:Choice>
                <mc:Fallback>
                  <p:oleObj name="AxMath" r:id="rId14" imgW="1133475" imgH="1133475" progId="Equation.AxMath">
                    <p:embed/>
                    <p:pic>
                      <p:nvPicPr>
                        <p:cNvPr id="0" name="对象 136"/>
                        <p:cNvPicPr/>
                        <p:nvPr/>
                      </p:nvPicPr>
                      <p:blipFill>
                        <a:blip r:embed="rId12"/>
                        <a:stretch>
                          <a:fillRect/>
                        </a:stretch>
                      </p:blipFill>
                      <p:spPr>
                        <a:xfrm>
                          <a:off x="3704357" y="2680580"/>
                          <a:ext cx="110930" cy="219727"/>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4834993" y="2676314"/>
            <a:ext cx="200528" cy="219727"/>
          </p:xfrm>
          <a:graphic>
            <a:graphicData uri="http://schemas.openxmlformats.org/presentationml/2006/ole">
              <mc:AlternateContent xmlns:mc="http://schemas.openxmlformats.org/markup-compatibility/2006">
                <mc:Choice xmlns:v="urn:schemas-microsoft-com:vml" Requires="v">
                  <p:oleObj spid="_x0000_s16207" name="AxMath" r:id="rId15" imgW="1133475" imgH="1133475" progId="Equation.AxMath">
                    <p:embed/>
                  </p:oleObj>
                </mc:Choice>
                <mc:Fallback>
                  <p:oleObj name="AxMath" r:id="rId15" imgW="1133475" imgH="1133475" progId="Equation.AxMath">
                    <p:embed/>
                    <p:pic>
                      <p:nvPicPr>
                        <p:cNvPr id="0" name="对象 137"/>
                        <p:cNvPicPr/>
                        <p:nvPr/>
                      </p:nvPicPr>
                      <p:blipFill>
                        <a:blip r:embed="rId8"/>
                        <a:stretch>
                          <a:fillRect/>
                        </a:stretch>
                      </p:blipFill>
                      <p:spPr>
                        <a:xfrm>
                          <a:off x="4834993" y="2676314"/>
                          <a:ext cx="200528" cy="219727"/>
                        </a:xfrm>
                        <a:prstGeom prst="rect">
                          <a:avLst/>
                        </a:prstGeom>
                      </p:spPr>
                    </p:pic>
                  </p:oleObj>
                </mc:Fallback>
              </mc:AlternateContent>
            </a:graphicData>
          </a:graphic>
        </p:graphicFrame>
      </p:grpSp>
      <p:pic>
        <p:nvPicPr>
          <p:cNvPr id="46" name="图片 45"/>
          <p:cNvPicPr>
            <a:picLocks noChangeAspect="1"/>
          </p:cNvPicPr>
          <p:nvPr/>
        </p:nvPicPr>
        <p:blipFill>
          <a:blip r:embed="rId16"/>
          <a:stretch>
            <a:fillRect/>
          </a:stretch>
        </p:blipFill>
        <p:spPr>
          <a:xfrm>
            <a:off x="63905" y="4264709"/>
            <a:ext cx="4175044" cy="1229809"/>
          </a:xfrm>
          <a:prstGeom prst="rect">
            <a:avLst/>
          </a:prstGeom>
        </p:spPr>
      </p:pic>
      <p:sp>
        <p:nvSpPr>
          <p:cNvPr id="47" name="Content Placeholder 1"/>
          <p:cNvSpPr>
            <a:spLocks noGrp="1"/>
          </p:cNvSpPr>
          <p:nvPr>
            <p:ph sz="quarter" idx="10"/>
          </p:nvPr>
        </p:nvSpPr>
        <p:spPr>
          <a:xfrm>
            <a:off x="229176" y="1555030"/>
            <a:ext cx="8129160" cy="5085799"/>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二、时延模型</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稳态方程：</a:t>
            </a:r>
            <a:endParaRPr lang="en-US" altLang="zh-CN" sz="1600" b="1" dirty="0">
              <a:latin typeface="微软雅黑" panose="020B0503020204020204" pitchFamily="34" charset="-122"/>
              <a:ea typeface="微软雅黑" panose="020B0503020204020204" pitchFamily="34" charset="-122"/>
            </a:endParaRPr>
          </a:p>
          <a:p>
            <a:pPr marL="0" lvl="0" indent="0">
              <a:lnSpc>
                <a:spcPct val="100000"/>
              </a:lnSpc>
              <a:spcBef>
                <a:spcPts val="0"/>
              </a:spcBef>
              <a:buClrTx/>
              <a:buSzTx/>
              <a:buNone/>
              <a:defRPr/>
            </a:pPr>
            <a:r>
              <a:rPr lang="zh-CN" altLang="en-US" sz="1400" dirty="0"/>
              <a:t>利用排队理论对马尔可夫链进行建模和求解。根据马尔可夫链列出的稳态方程为：</a:t>
            </a:r>
            <a:endParaRPr lang="zh-CN" altLang="en-US" sz="1400" dirty="0"/>
          </a:p>
          <a:p>
            <a:pPr marL="0" indent="0">
              <a:buNone/>
            </a:pPr>
            <a:endParaRPr lang="en-US" altLang="zh-CN" sz="1400" dirty="0"/>
          </a:p>
          <a:p>
            <a:pPr marL="0" indent="0">
              <a:buNone/>
            </a:pPr>
            <a:endParaRPr lang="en-US" altLang="zh-CN" sz="1400" dirty="0"/>
          </a:p>
          <a:p>
            <a:pPr marL="0" indent="0">
              <a:buNone/>
            </a:pPr>
            <a:r>
              <a:rPr lang="zh-CN" altLang="en-US" sz="1600" b="1" dirty="0"/>
              <a:t>构建最小生成树：</a:t>
            </a:r>
            <a:endParaRPr lang="en-US" altLang="zh-CN" sz="1600" b="1" dirty="0"/>
          </a:p>
          <a:p>
            <a:r>
              <a:rPr lang="zh-CN" altLang="en-US" sz="1400" dirty="0"/>
              <a:t>本文假设当</a:t>
            </a:r>
            <a:r>
              <a:rPr lang="en-US" altLang="zh-CN" sz="1400" dirty="0"/>
              <a:t>k</a:t>
            </a:r>
            <a:r>
              <a:rPr lang="zh-CN" altLang="en-US" sz="1400" dirty="0"/>
              <a:t>数据包到达基站时，有</a:t>
            </a:r>
            <a:r>
              <a:rPr lang="en-US" altLang="zh-CN" sz="1400" dirty="0"/>
              <a:t>v</a:t>
            </a:r>
            <a:r>
              <a:rPr lang="zh-CN" altLang="en-US" sz="1400" dirty="0"/>
              <a:t>非时钟同步的数据包。可以有三种情况：</a:t>
            </a:r>
            <a:endParaRPr lang="en-US" altLang="zh-CN" sz="1400" dirty="0"/>
          </a:p>
          <a:p>
            <a:endParaRPr lang="en-US" altLang="zh-CN" sz="1400" dirty="0"/>
          </a:p>
          <a:p>
            <a:endParaRPr lang="en-US" altLang="zh-CN" sz="1400" dirty="0"/>
          </a:p>
          <a:p>
            <a:endParaRPr lang="en-US" altLang="zh-CN" sz="1400" dirty="0"/>
          </a:p>
          <a:p>
            <a:endParaRPr lang="en-US" altLang="zh-CN" sz="1400" dirty="0"/>
          </a:p>
          <a:p>
            <a:r>
              <a:rPr lang="zh-CN" altLang="en-US" sz="1400" dirty="0"/>
              <a:t>基于这三种情况，排队延迟的期望值可以解得：</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
        <p:nvSpPr>
          <p:cNvPr id="48" name="矩形 47"/>
          <p:cNvSpPr/>
          <p:nvPr/>
        </p:nvSpPr>
        <p:spPr>
          <a:xfrm>
            <a:off x="5297457" y="4309565"/>
            <a:ext cx="180148" cy="10520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49" name="矩形 48"/>
          <p:cNvSpPr/>
          <p:nvPr/>
        </p:nvSpPr>
        <p:spPr>
          <a:xfrm>
            <a:off x="5081475" y="4741744"/>
            <a:ext cx="180148" cy="10520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52" name="矩形 51"/>
          <p:cNvSpPr/>
          <p:nvPr/>
        </p:nvSpPr>
        <p:spPr>
          <a:xfrm>
            <a:off x="4405751" y="5133723"/>
            <a:ext cx="180148" cy="10520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90660" y="6334211"/>
            <a:ext cx="429658" cy="344890"/>
          </a:xfrm>
          <a:prstGeom prst="rect">
            <a:avLst/>
          </a:prstGeom>
          <a:solidFill>
            <a:schemeClr val="bg1"/>
          </a:solid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建模与分析</a:t>
            </a:r>
            <a:endParaRPr lang="zh-CN" altLang="en-US" dirty="0"/>
          </a:p>
        </p:txBody>
      </p:sp>
      <p:pic>
        <p:nvPicPr>
          <p:cNvPr id="5" name="图片 4"/>
          <p:cNvPicPr>
            <a:picLocks noChangeAspect="1"/>
          </p:cNvPicPr>
          <p:nvPr/>
        </p:nvPicPr>
        <p:blipFill>
          <a:blip r:embed="rId1"/>
          <a:stretch>
            <a:fillRect/>
          </a:stretch>
        </p:blipFill>
        <p:spPr>
          <a:xfrm>
            <a:off x="4158303" y="1740666"/>
            <a:ext cx="4897562" cy="4143057"/>
          </a:xfrm>
          <a:prstGeom prst="rect">
            <a:avLst/>
          </a:prstGeom>
        </p:spPr>
      </p:pic>
      <p:sp>
        <p:nvSpPr>
          <p:cNvPr id="6" name="Content Placeholder 1"/>
          <p:cNvSpPr>
            <a:spLocks noGrp="1"/>
          </p:cNvSpPr>
          <p:nvPr>
            <p:ph sz="quarter" idx="10"/>
          </p:nvPr>
        </p:nvSpPr>
        <p:spPr>
          <a:xfrm>
            <a:off x="231354" y="1640409"/>
            <a:ext cx="3877937" cy="4901571"/>
          </a:xfrm>
        </p:spPr>
        <p:txBody>
          <a:bodyPr>
            <a:normAutofit/>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、时延模型</a:t>
            </a:r>
            <a:endParaRPr lang="en-US" altLang="zh-CN" sz="1400" dirty="0"/>
          </a:p>
          <a:p>
            <a:pPr marL="0" indent="0">
              <a:buNone/>
            </a:pPr>
            <a:r>
              <a:rPr lang="zh-CN" altLang="en-US" sz="1700" b="1" dirty="0"/>
              <a:t>协议标准</a:t>
            </a:r>
            <a:endParaRPr lang="en-US" altLang="zh-CN" sz="1700" b="1" dirty="0"/>
          </a:p>
          <a:p>
            <a:r>
              <a:rPr lang="zh-CN" altLang="en-US" sz="1400" dirty="0"/>
              <a:t>根据</a:t>
            </a:r>
            <a:r>
              <a:rPr lang="en-US" altLang="zh-CN" sz="1400" dirty="0"/>
              <a:t>5G</a:t>
            </a:r>
            <a:r>
              <a:rPr lang="zh-CN" altLang="en-US" sz="1400" dirty="0"/>
              <a:t>协议标准</a:t>
            </a:r>
            <a:r>
              <a:rPr lang="en-US" altLang="zh-CN" sz="1400" dirty="0"/>
              <a:t>3GPP TS 22.104</a:t>
            </a:r>
            <a:r>
              <a:rPr lang="zh-CN" altLang="en-US" sz="1400" dirty="0"/>
              <a:t>对大规模应用场景的要求，当服务区域在               ，单个时域的同步节点的上限为</a:t>
            </a:r>
            <a:r>
              <a:rPr lang="en-US" altLang="zh-CN" sz="1400" dirty="0"/>
              <a:t>100 </a:t>
            </a:r>
            <a:r>
              <a:rPr lang="zh-CN" altLang="en-US" sz="1400" dirty="0"/>
              <a:t>。</a:t>
            </a:r>
            <a:endParaRPr lang="en-US" altLang="zh-CN" sz="1400" dirty="0"/>
          </a:p>
          <a:p>
            <a:pPr marL="0" indent="0">
              <a:buNone/>
            </a:pPr>
            <a:r>
              <a:rPr lang="zh-CN" altLang="en-US" sz="1700" b="1" dirty="0"/>
              <a:t>时延计算</a:t>
            </a:r>
            <a:endParaRPr lang="en-US" altLang="zh-CN" sz="1700" b="1" dirty="0"/>
          </a:p>
          <a:p>
            <a:r>
              <a:rPr lang="zh-CN" altLang="en-US" sz="1400" dirty="0"/>
              <a:t>通过将这些条件代入排队延迟模型，可以得到排队延迟小于</a:t>
            </a:r>
            <a:r>
              <a:rPr lang="en-US" altLang="zh-CN" sz="1400" dirty="0"/>
              <a:t>250ns </a:t>
            </a:r>
            <a:r>
              <a:rPr lang="zh-CN" altLang="en-US" sz="1400" dirty="0"/>
              <a:t>。</a:t>
            </a:r>
            <a:endParaRPr lang="en-US" altLang="zh-CN" sz="1400" dirty="0"/>
          </a:p>
          <a:p>
            <a:r>
              <a:rPr lang="zh-CN" altLang="en-US" sz="1400" dirty="0"/>
              <a:t>鉴于所要求的同步精度为</a:t>
            </a:r>
            <a:r>
              <a:rPr lang="en-US" altLang="zh-CN" sz="1400" dirty="0"/>
              <a:t>1μs</a:t>
            </a:r>
            <a:r>
              <a:rPr lang="zh-CN" altLang="en-US" sz="1400" dirty="0"/>
              <a:t>，随机排队延迟对同步精度的影响可以忽略不计，只有固定延迟影响同步精度。因此，本文对工业网络的时间戳补偿只关注这些条件下固定延迟对时钟同步的影响。</a:t>
            </a:r>
            <a:endParaRPr lang="en-US" altLang="zh-CN" sz="1400" dirty="0"/>
          </a:p>
        </p:txBody>
      </p:sp>
      <p:graphicFrame>
        <p:nvGraphicFramePr>
          <p:cNvPr id="7" name="对象 6"/>
          <p:cNvGraphicFramePr>
            <a:graphicFrameLocks noChangeAspect="1"/>
          </p:cNvGraphicFramePr>
          <p:nvPr/>
        </p:nvGraphicFramePr>
        <p:xfrm>
          <a:off x="3031450" y="2900382"/>
          <a:ext cx="835025" cy="236538"/>
        </p:xfrm>
        <a:graphic>
          <a:graphicData uri="http://schemas.openxmlformats.org/presentationml/2006/ole">
            <mc:AlternateContent xmlns:mc="http://schemas.openxmlformats.org/markup-compatibility/2006">
              <mc:Choice xmlns:v="urn:schemas-microsoft-com:vml" Requires="v">
                <p:oleObj spid="_x0000_s30785" name="AxMath" r:id="rId2" imgW="1133475" imgH="1133475" progId="Equation.AxMath">
                  <p:embed/>
                </p:oleObj>
              </mc:Choice>
              <mc:Fallback>
                <p:oleObj name="AxMath" r:id="rId2" imgW="1133475" imgH="1133475" progId="Equation.AxMath">
                  <p:embed/>
                  <p:pic>
                    <p:nvPicPr>
                      <p:cNvPr id="0" name="图片 30784"/>
                      <p:cNvPicPr/>
                      <p:nvPr/>
                    </p:nvPicPr>
                    <p:blipFill>
                      <a:blip r:embed="rId3"/>
                      <a:stretch>
                        <a:fillRect/>
                      </a:stretch>
                    </p:blipFill>
                    <p:spPr>
                      <a:xfrm>
                        <a:off x="3031450" y="2900382"/>
                        <a:ext cx="835025" cy="23653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892347" y="6334211"/>
          <a:ext cx="1573125" cy="411124"/>
        </p:xfrm>
        <a:graphic>
          <a:graphicData uri="http://schemas.openxmlformats.org/presentationml/2006/ole">
            <mc:AlternateContent xmlns:mc="http://schemas.openxmlformats.org/markup-compatibility/2006">
              <mc:Choice xmlns:v="urn:schemas-microsoft-com:vml" Requires="v">
                <p:oleObj spid="_x0000_s30786" name="AxMath" r:id="rId4" imgW="1133475" imgH="1133475" progId="Equation.AxMath">
                  <p:embed/>
                </p:oleObj>
              </mc:Choice>
              <mc:Fallback>
                <p:oleObj name="AxMath" r:id="rId4" imgW="1133475" imgH="1133475" progId="Equation.AxMath">
                  <p:embed/>
                  <p:pic>
                    <p:nvPicPr>
                      <p:cNvPr id="0" name="图片 30785"/>
                      <p:cNvPicPr/>
                      <p:nvPr/>
                    </p:nvPicPr>
                    <p:blipFill>
                      <a:blip r:embed="rId5"/>
                      <a:stretch>
                        <a:fillRect/>
                      </a:stretch>
                    </p:blipFill>
                    <p:spPr>
                      <a:xfrm>
                        <a:off x="1892347" y="6334211"/>
                        <a:ext cx="1573125" cy="411124"/>
                      </a:xfrm>
                      <a:prstGeom prst="rect">
                        <a:avLst/>
                      </a:prstGeom>
                    </p:spPr>
                  </p:pic>
                </p:oleObj>
              </mc:Fallback>
            </mc:AlternateContent>
          </a:graphicData>
        </a:graphic>
      </p:graphicFrame>
      <p:sp>
        <p:nvSpPr>
          <p:cNvPr id="10" name="文本框 9"/>
          <p:cNvSpPr txBox="1"/>
          <p:nvPr/>
        </p:nvSpPr>
        <p:spPr>
          <a:xfrm>
            <a:off x="750625" y="5989321"/>
            <a:ext cx="615468" cy="344890"/>
          </a:xfrm>
          <a:prstGeom prst="rect">
            <a:avLst/>
          </a:prstGeom>
          <a:noFill/>
        </p:spPr>
        <p:txBody>
          <a:bodyPr wrap="square" rtlCol="0">
            <a:spAutoFit/>
          </a:bodyPr>
          <a:lstStyle/>
          <a:p>
            <a:r>
              <a:rPr lang="zh-CN" altLang="en-US" sz="1600" b="1" dirty="0"/>
              <a:t>补偿</a:t>
            </a:r>
            <a:endParaRPr lang="zh-CN" altLang="en-US" sz="1600" b="1" dirty="0"/>
          </a:p>
        </p:txBody>
      </p:sp>
      <p:cxnSp>
        <p:nvCxnSpPr>
          <p:cNvPr id="20" name="连接符: 肘形 19"/>
          <p:cNvCxnSpPr>
            <a:stCxn id="10" idx="3"/>
            <a:endCxn id="9" idx="0"/>
          </p:cNvCxnSpPr>
          <p:nvPr/>
        </p:nvCxnSpPr>
        <p:spPr>
          <a:xfrm>
            <a:off x="1366093" y="6161766"/>
            <a:ext cx="1239396" cy="1724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7409" y="3555214"/>
            <a:ext cx="5978465" cy="3139921"/>
          </a:xfrm>
          <a:prstGeom prst="rect">
            <a:avLst/>
          </a:prstGeom>
        </p:spPr>
      </p:pic>
      <p:sp>
        <p:nvSpPr>
          <p:cNvPr id="7" name="Content Placeholder 1"/>
          <p:cNvSpPr>
            <a:spLocks noGrp="1"/>
          </p:cNvSpPr>
          <p:nvPr>
            <p:ph sz="quarter" idx="10"/>
          </p:nvPr>
        </p:nvSpPr>
        <p:spPr>
          <a:xfrm>
            <a:off x="365620" y="1563845"/>
            <a:ext cx="8668211" cy="1865156"/>
          </a:xfrm>
        </p:spPr>
        <p:txBody>
          <a:bodyPr>
            <a:normAutofit lnSpcReduction="10000"/>
          </a:bodyPr>
          <a:lstStyle/>
          <a:p>
            <a:pPr marL="0" indent="0">
              <a:buNone/>
            </a:pPr>
            <a:r>
              <a:rPr lang="zh-CN" altLang="en-US" b="1" dirty="0"/>
              <a:t>三</a:t>
            </a:r>
            <a:r>
              <a:rPr lang="zh-CN" altLang="en-US" b="1" dirty="0">
                <a:latin typeface="微软雅黑" panose="020B0503020204020204" pitchFamily="34" charset="-122"/>
                <a:ea typeface="微软雅黑" panose="020B0503020204020204" pitchFamily="34" charset="-122"/>
              </a:rPr>
              <a:t>、混合时钟同步架构介绍</a:t>
            </a:r>
            <a:endParaRPr lang="en-US" altLang="zh-CN" b="1" dirty="0">
              <a:latin typeface="微软雅黑" panose="020B0503020204020204" pitchFamily="34" charset="-122"/>
              <a:ea typeface="微软雅黑" panose="020B0503020204020204" pitchFamily="34" charset="-122"/>
            </a:endParaRPr>
          </a:p>
          <a:p>
            <a:r>
              <a:rPr lang="zh-CN" altLang="en-US" sz="1400" dirty="0"/>
              <a:t>混合同步架构是一种专门针对大规模异构网络场景设计的同步方法，在大规模的异构网络协同中有着良好的性能优化，能最小化传输开销，累积误差以及时序误差。</a:t>
            </a:r>
            <a:endParaRPr lang="en-US" altLang="zh-CN" sz="1400" dirty="0"/>
          </a:p>
          <a:p>
            <a:r>
              <a:rPr lang="zh-CN" altLang="en-US" sz="1400" dirty="0"/>
              <a:t>混合同步架构由有线骨干网络和多个较小无线岛组成。上层核心网络部分由</a:t>
            </a:r>
            <a:r>
              <a:rPr lang="en-US" altLang="zh-CN" sz="1400" dirty="0"/>
              <a:t>5G-TSN</a:t>
            </a:r>
            <a:r>
              <a:rPr lang="zh-CN" altLang="en-US" sz="1400" dirty="0"/>
              <a:t>节点组成，下层网络由各种工业以太网和无线传感器组成。上层核心网络建立高精度</a:t>
            </a:r>
            <a:r>
              <a:rPr lang="en-US" altLang="zh-CN" sz="1400" dirty="0"/>
              <a:t>5G-TSN</a:t>
            </a:r>
            <a:r>
              <a:rPr lang="zh-CN" altLang="en-US" sz="1400" dirty="0"/>
              <a:t>时钟同步后，架构内会选取边界节点，下层网络将作为从时钟，根据自己的同步需求与边界节点进行同步。</a:t>
            </a:r>
            <a:endParaRPr lang="zh-CN" altLang="en-US" sz="1400" dirty="0"/>
          </a:p>
          <a:p>
            <a:pPr marL="0" indent="0">
              <a:buNone/>
            </a:pPr>
            <a:endParaRPr lang="en-US" altLang="zh-CN" sz="1400" dirty="0"/>
          </a:p>
          <a:p>
            <a:endParaRPr lang="zh-CN"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endParaRPr lang="zh-CN" altLang="en-US" dirty="0"/>
          </a:p>
        </p:txBody>
      </p:sp>
      <p:graphicFrame>
        <p:nvGraphicFramePr>
          <p:cNvPr id="5" name="对象 4"/>
          <p:cNvGraphicFramePr>
            <a:graphicFrameLocks noChangeAspect="1"/>
          </p:cNvGraphicFramePr>
          <p:nvPr/>
        </p:nvGraphicFramePr>
        <p:xfrm>
          <a:off x="218301" y="5343971"/>
          <a:ext cx="5126574" cy="248981"/>
        </p:xfrm>
        <a:graphic>
          <a:graphicData uri="http://schemas.openxmlformats.org/presentationml/2006/ole">
            <mc:AlternateContent xmlns:mc="http://schemas.openxmlformats.org/markup-compatibility/2006">
              <mc:Choice xmlns:v="urn:schemas-microsoft-com:vml" Requires="v">
                <p:oleObj spid="_x0000_s16490" name="AxMath" r:id="rId1" imgW="1133475" imgH="1133475" progId="Equation.AxMath">
                  <p:embed/>
                </p:oleObj>
              </mc:Choice>
              <mc:Fallback>
                <p:oleObj name="AxMath" r:id="rId1" imgW="1133475" imgH="1133475" progId="Equation.AxMath">
                  <p:embed/>
                  <p:pic>
                    <p:nvPicPr>
                      <p:cNvPr id="0" name="图片 16489"/>
                      <p:cNvPicPr/>
                      <p:nvPr/>
                    </p:nvPicPr>
                    <p:blipFill>
                      <a:blip r:embed="rId2"/>
                      <a:stretch>
                        <a:fillRect/>
                      </a:stretch>
                    </p:blipFill>
                    <p:spPr>
                      <a:xfrm>
                        <a:off x="218301" y="5343971"/>
                        <a:ext cx="5126574" cy="248981"/>
                      </a:xfrm>
                      <a:prstGeom prst="rect">
                        <a:avLst/>
                      </a:prstGeom>
                    </p:spPr>
                  </p:pic>
                </p:oleObj>
              </mc:Fallback>
            </mc:AlternateContent>
          </a:graphicData>
        </a:graphic>
      </p:graphicFrame>
      <p:sp>
        <p:nvSpPr>
          <p:cNvPr id="7" name="Content Placeholder 1"/>
          <p:cNvSpPr>
            <a:spLocks noGrp="1"/>
          </p:cNvSpPr>
          <p:nvPr>
            <p:ph sz="quarter" idx="10"/>
          </p:nvPr>
        </p:nvSpPr>
        <p:spPr>
          <a:xfrm>
            <a:off x="88135" y="1664481"/>
            <a:ext cx="3877937" cy="4901571"/>
          </a:xfrm>
        </p:spPr>
        <p:txBody>
          <a:bodyPr>
            <a:normAutofit fontScale="92500" lnSpcReduction="20000"/>
          </a:bodyPr>
          <a:lstStyle/>
          <a:p>
            <a:pPr marL="0" indent="0">
              <a:buNone/>
            </a:pPr>
            <a:r>
              <a:rPr lang="zh-CN" altLang="en-US" b="1" dirty="0"/>
              <a:t>三</a:t>
            </a:r>
            <a:r>
              <a:rPr lang="zh-CN" altLang="en-US" b="1" dirty="0">
                <a:latin typeface="微软雅黑" panose="020B0503020204020204" pitchFamily="34" charset="-122"/>
                <a:ea typeface="微软雅黑" panose="020B0503020204020204" pitchFamily="34" charset="-122"/>
              </a:rPr>
              <a:t>、混合时钟同步架构介绍</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为了达成上面的架构将异构网络中混乱的网络分层整合起来，本文提出了一种基于混合同步架构的同步方法。</a:t>
            </a:r>
            <a:endParaRPr lang="en-US" altLang="zh-CN" sz="1400" dirty="0"/>
          </a:p>
          <a:p>
            <a:pPr marL="0" indent="0">
              <a:buNone/>
            </a:pPr>
            <a:r>
              <a:rPr lang="zh-CN" altLang="en-US" sz="1700" b="1" dirty="0"/>
              <a:t>混合架构结构</a:t>
            </a:r>
            <a:endParaRPr lang="en-US" altLang="zh-CN" sz="1700" b="1" dirty="0"/>
          </a:p>
          <a:p>
            <a:r>
              <a:rPr lang="zh-CN" altLang="en-US" sz="1400" dirty="0"/>
              <a:t>最上层主干网络是</a:t>
            </a:r>
            <a:r>
              <a:rPr lang="en-US" altLang="zh-CN" sz="1400" dirty="0"/>
              <a:t>5G-TSN</a:t>
            </a:r>
            <a:endParaRPr lang="en-US" altLang="zh-CN" sz="1400" dirty="0"/>
          </a:p>
          <a:p>
            <a:r>
              <a:rPr lang="zh-CN" altLang="en-US" sz="1400" dirty="0"/>
              <a:t>中下层包括各种网络，如工业以太网、</a:t>
            </a:r>
            <a:r>
              <a:rPr lang="en-US" altLang="zh-CN" sz="1400" dirty="0"/>
              <a:t>Wi-Fi</a:t>
            </a:r>
            <a:r>
              <a:rPr lang="zh-CN" altLang="en-US" sz="1400" dirty="0"/>
              <a:t>、</a:t>
            </a:r>
            <a:r>
              <a:rPr lang="en-US" altLang="zh-CN" sz="1400" dirty="0"/>
              <a:t>Zigbee</a:t>
            </a:r>
            <a:r>
              <a:rPr lang="zh-CN" altLang="en-US" sz="1400" dirty="0"/>
              <a:t>、</a:t>
            </a:r>
            <a:r>
              <a:rPr lang="en-US" altLang="zh-CN" sz="1400" dirty="0" err="1"/>
              <a:t>LoRaWAN</a:t>
            </a:r>
            <a:r>
              <a:rPr lang="zh-CN" altLang="en-US" sz="1400" dirty="0"/>
              <a:t>、</a:t>
            </a:r>
            <a:r>
              <a:rPr lang="en-US" altLang="zh-CN" sz="1400" dirty="0"/>
              <a:t>Bluetooth</a:t>
            </a:r>
            <a:r>
              <a:rPr lang="zh-CN" altLang="en-US" sz="1400" dirty="0"/>
              <a:t>等。</a:t>
            </a:r>
            <a:endParaRPr lang="en-US" altLang="zh-CN" sz="1400" dirty="0"/>
          </a:p>
          <a:p>
            <a:pPr marL="0" indent="0">
              <a:buNone/>
            </a:pPr>
            <a:r>
              <a:rPr lang="zh-CN" altLang="en-US" sz="1700" b="1" dirty="0"/>
              <a:t>分层指标</a:t>
            </a:r>
            <a:endParaRPr lang="en-US" altLang="zh-CN" sz="1700" b="1" dirty="0"/>
          </a:p>
          <a:p>
            <a:r>
              <a:rPr lang="zh-CN" altLang="en-US" sz="1400" dirty="0"/>
              <a:t>根据时钟稳定性、排队延迟，与当前主时钟同步误差进行划分，并引入</a:t>
            </a:r>
            <a:r>
              <a:rPr lang="en-US" altLang="zh-CN" sz="1400" dirty="0"/>
              <a:t>Network Synchronization Performance Index(NSPI)</a:t>
            </a:r>
            <a:r>
              <a:rPr lang="zh-CN" altLang="en-US" sz="1400" dirty="0"/>
              <a:t>作为综合评估指标。</a:t>
            </a:r>
            <a:endParaRPr lang="en-US" altLang="zh-CN" sz="1400" dirty="0"/>
          </a:p>
          <a:p>
            <a:pPr marL="0" indent="0">
              <a:buNone/>
            </a:pPr>
            <a:endParaRPr lang="en-US" altLang="zh-CN" sz="1400" dirty="0"/>
          </a:p>
          <a:p>
            <a:r>
              <a:rPr lang="zh-CN" altLang="en-US" sz="1400" dirty="0"/>
              <a:t>这样，我们可以更精确地将具有相似特性的网络划分到同一层级，以便采用合适的同步策略和优化方法。</a:t>
            </a:r>
            <a:endParaRPr lang="zh-CN" altLang="en-US" sz="1400" dirty="0"/>
          </a:p>
        </p:txBody>
      </p:sp>
      <p:sp>
        <p:nvSpPr>
          <p:cNvPr id="8" name="Content Placeholder 1"/>
          <p:cNvSpPr txBox="1"/>
          <p:nvPr/>
        </p:nvSpPr>
        <p:spPr>
          <a:xfrm>
            <a:off x="5582895" y="1697065"/>
            <a:ext cx="3283292" cy="45274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t>提高同步效率：</a:t>
            </a:r>
            <a:endParaRPr lang="en-US" altLang="zh-CN" sz="1600" b="1" dirty="0"/>
          </a:p>
          <a:p>
            <a:r>
              <a:rPr lang="zh-CN" altLang="en-US" sz="1400" dirty="0"/>
              <a:t>在分层结构中，每个节点都有明确的同步路径，可以减少同步过程中的冗余和冲突，提高同步效率。</a:t>
            </a:r>
            <a:endParaRPr lang="en-US" altLang="zh-CN" sz="1400" dirty="0"/>
          </a:p>
          <a:p>
            <a:pPr marL="0" indent="0">
              <a:buNone/>
            </a:pPr>
            <a:r>
              <a:rPr lang="zh-CN" altLang="en-US" sz="1600" b="1" dirty="0"/>
              <a:t>降低同步延迟和抖动：</a:t>
            </a:r>
            <a:endParaRPr lang="en-US" altLang="zh-CN" sz="1600" b="1" dirty="0"/>
          </a:p>
          <a:p>
            <a:r>
              <a:rPr lang="zh-CN" altLang="en-US" sz="1400" dirty="0"/>
              <a:t>分层结构可以使得每个节点在同步过程中遵循最短路径，从而降低总体的同步延迟和抖动。</a:t>
            </a:r>
            <a:endParaRPr lang="en-US" altLang="zh-CN" sz="1400" dirty="0"/>
          </a:p>
          <a:p>
            <a:pPr marL="0" indent="0">
              <a:buNone/>
            </a:pPr>
            <a:r>
              <a:rPr lang="zh-CN" altLang="en-US" sz="1600" b="1" dirty="0"/>
              <a:t>易于管理和优化：</a:t>
            </a:r>
            <a:endParaRPr lang="en-US" altLang="zh-CN" sz="1600" b="1" dirty="0"/>
          </a:p>
          <a:p>
            <a:r>
              <a:rPr lang="zh-CN" altLang="en-US" sz="1400" dirty="0"/>
              <a:t>分层结构使得网络变得更加清晰和简洁，便于分析和优化网络性能。</a:t>
            </a:r>
            <a:endParaRPr lang="en-US" altLang="zh-CN" sz="1400" dirty="0"/>
          </a:p>
          <a:p>
            <a:r>
              <a:rPr lang="zh-CN" altLang="en-US" sz="1400" dirty="0"/>
              <a:t>本文可以针对不同层级的节点采取不同的同步策略，以适应不同场景和需求。</a:t>
            </a:r>
            <a:endParaRPr lang="zh-CN" altLang="en-US" sz="1800" dirty="0"/>
          </a:p>
        </p:txBody>
      </p:sp>
      <p:sp>
        <p:nvSpPr>
          <p:cNvPr id="9" name="箭头: 下 8"/>
          <p:cNvSpPr/>
          <p:nvPr/>
        </p:nvSpPr>
        <p:spPr>
          <a:xfrm rot="16200000">
            <a:off x="4445318" y="3238335"/>
            <a:ext cx="658331" cy="664742"/>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22510" y="3809761"/>
            <a:ext cx="3955870" cy="2782683"/>
          </a:xfrm>
          <a:prstGeom prst="rect">
            <a:avLst/>
          </a:prstGeom>
        </p:spPr>
      </p:pic>
      <p:pic>
        <p:nvPicPr>
          <p:cNvPr id="8" name="图片 7"/>
          <p:cNvPicPr>
            <a:picLocks noChangeAspect="1"/>
          </p:cNvPicPr>
          <p:nvPr/>
        </p:nvPicPr>
        <p:blipFill>
          <a:blip r:embed="rId2"/>
          <a:stretch>
            <a:fillRect/>
          </a:stretch>
        </p:blipFill>
        <p:spPr>
          <a:xfrm>
            <a:off x="4680105" y="1656897"/>
            <a:ext cx="4098275" cy="1974949"/>
          </a:xfrm>
          <a:prstGeom prst="rect">
            <a:avLst/>
          </a:prstGeom>
        </p:spPr>
      </p:pic>
      <p:sp>
        <p:nvSpPr>
          <p:cNvPr id="9" name="Content Placeholder 1"/>
          <p:cNvSpPr>
            <a:spLocks noGrp="1"/>
          </p:cNvSpPr>
          <p:nvPr>
            <p:ph sz="quarter" idx="10"/>
          </p:nvPr>
        </p:nvSpPr>
        <p:spPr>
          <a:xfrm>
            <a:off x="365620" y="1563844"/>
            <a:ext cx="4265265" cy="5201103"/>
          </a:xfrm>
        </p:spPr>
        <p:txBody>
          <a:bodyPr>
            <a:normAutofit fontScale="92500" lnSpcReduction="10000"/>
          </a:bodyPr>
          <a:lstStyle/>
          <a:p>
            <a:pPr marL="0" indent="0">
              <a:buNone/>
            </a:pPr>
            <a:r>
              <a:rPr lang="zh-CN" altLang="en-US" b="1" dirty="0"/>
              <a:t>四</a:t>
            </a:r>
            <a:r>
              <a:rPr lang="zh-CN" altLang="en-US" b="1" dirty="0">
                <a:latin typeface="微软雅黑" panose="020B0503020204020204" pitchFamily="34" charset="-122"/>
                <a:ea typeface="微软雅黑" panose="020B0503020204020204" pitchFamily="34" charset="-122"/>
              </a:rPr>
              <a:t>、分层算法</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预处理：</a:t>
            </a:r>
            <a:endParaRPr lang="en-US" altLang="zh-CN" sz="1600" b="1" dirty="0">
              <a:latin typeface="微软雅黑" panose="020B0503020204020204" pitchFamily="34" charset="-122"/>
              <a:ea typeface="微软雅黑" panose="020B0503020204020204" pitchFamily="34" charset="-122"/>
            </a:endParaRPr>
          </a:p>
          <a:p>
            <a:r>
              <a:rPr lang="zh-CN" altLang="en-US" sz="1400" dirty="0"/>
              <a:t>对</a:t>
            </a:r>
            <a:r>
              <a:rPr lang="en-US" altLang="zh-CN" sz="1400" dirty="0"/>
              <a:t>G=(V, E)</a:t>
            </a:r>
            <a:r>
              <a:rPr lang="zh-CN" altLang="en-US" sz="1400" dirty="0"/>
              <a:t>进行预处理，本文将同步性能指标（传播延迟 </a:t>
            </a:r>
            <a:r>
              <a:rPr lang="en-US" altLang="zh-CN" sz="1400" dirty="0"/>
              <a:t>d</a:t>
            </a:r>
            <a:r>
              <a:rPr lang="zh-CN" altLang="en-US" sz="1400" dirty="0"/>
              <a:t>、抖动 </a:t>
            </a:r>
            <a:r>
              <a:rPr lang="en-US" altLang="zh-CN" sz="1400" dirty="0"/>
              <a:t>j </a:t>
            </a:r>
            <a:r>
              <a:rPr lang="zh-CN" altLang="en-US" sz="1400" dirty="0"/>
              <a:t>）作为边的权重。对于边</a:t>
            </a:r>
            <a:endParaRPr lang="en-US" altLang="zh-CN" sz="1400" dirty="0"/>
          </a:p>
          <a:p>
            <a:pPr marL="0" indent="0">
              <a:buNone/>
            </a:pPr>
            <a:r>
              <a:rPr lang="zh-CN" altLang="en-US" sz="1400" dirty="0"/>
              <a:t>    本文可以定义权重函数：</a:t>
            </a:r>
            <a:endParaRPr lang="en-US" altLang="zh-CN" sz="1400" dirty="0"/>
          </a:p>
          <a:p>
            <a:pPr marL="0" indent="0">
              <a:buNone/>
            </a:pPr>
            <a:endParaRPr lang="en-US" altLang="zh-CN" sz="1400" dirty="0"/>
          </a:p>
          <a:p>
            <a:pPr marL="0" indent="0">
              <a:buNone/>
            </a:pPr>
            <a:r>
              <a:rPr lang="zh-CN" altLang="en-US" sz="1600" b="1" dirty="0"/>
              <a:t>构建最小生成树：</a:t>
            </a:r>
            <a:endParaRPr lang="en-US" altLang="zh-CN" sz="1600" b="1" dirty="0"/>
          </a:p>
          <a:p>
            <a:r>
              <a:rPr lang="zh-CN" altLang="en-US" sz="1400" dirty="0"/>
              <a:t>使用 </a:t>
            </a:r>
            <a:r>
              <a:rPr lang="en-US" altLang="zh-CN" sz="1400" dirty="0"/>
              <a:t>Kruskal </a:t>
            </a:r>
            <a:r>
              <a:rPr lang="zh-CN" altLang="en-US" sz="1400" dirty="0"/>
              <a:t>或 </a:t>
            </a:r>
            <a:r>
              <a:rPr lang="en-US" altLang="zh-CN" sz="1400" dirty="0"/>
              <a:t>Prim </a:t>
            </a:r>
            <a:r>
              <a:rPr lang="zh-CN" altLang="en-US" sz="1400" dirty="0"/>
              <a:t>算法从顶层 </a:t>
            </a:r>
            <a:r>
              <a:rPr lang="en-US" altLang="zh-CN" sz="1400" dirty="0"/>
              <a:t>TSN </a:t>
            </a:r>
            <a:r>
              <a:rPr lang="zh-CN" altLang="en-US" sz="1400" dirty="0"/>
              <a:t>节点开始构建一个最小生成树。</a:t>
            </a:r>
            <a:endParaRPr lang="en-US" altLang="zh-CN" sz="1400" dirty="0"/>
          </a:p>
          <a:p>
            <a:pPr marL="0" indent="0">
              <a:buNone/>
            </a:pPr>
            <a:r>
              <a:rPr lang="zh-CN" altLang="en-US" sz="1600" b="1" dirty="0"/>
              <a:t>分层</a:t>
            </a:r>
            <a:endParaRPr lang="en-US" altLang="zh-CN" sz="1600" b="1" dirty="0"/>
          </a:p>
          <a:p>
            <a:r>
              <a:rPr lang="zh-CN" altLang="en-US" sz="1400" dirty="0"/>
              <a:t>在遍历过程中，根据节点在树中的深度和</a:t>
            </a:r>
            <a:r>
              <a:rPr lang="en-US" altLang="zh-CN" sz="1400" dirty="0"/>
              <a:t>$NSPI$</a:t>
            </a:r>
            <a:r>
              <a:rPr lang="zh-CN" altLang="en-US" sz="1400" dirty="0"/>
              <a:t>值为其分配层级</a:t>
            </a:r>
            <a:endParaRPr lang="en-US" altLang="zh-CN" sz="1400" dirty="0"/>
          </a:p>
          <a:p>
            <a:pPr marL="0" indent="0">
              <a:buNone/>
            </a:pPr>
            <a:r>
              <a:rPr lang="zh-CN" altLang="en-US" sz="1600" b="1" dirty="0"/>
              <a:t>优化</a:t>
            </a:r>
            <a:endParaRPr lang="en-US" altLang="zh-CN" sz="1600" b="1" dirty="0"/>
          </a:p>
          <a:p>
            <a:r>
              <a:rPr lang="zh-CN" altLang="en-US" sz="1400" dirty="0"/>
              <a:t>设置一个变量</a:t>
            </a:r>
            <a:r>
              <a:rPr lang="en-US" altLang="zh-CN" sz="1400" dirty="0"/>
              <a:t>Dk</a:t>
            </a:r>
            <a:r>
              <a:rPr lang="zh-CN" altLang="en-US" sz="1400" dirty="0"/>
              <a:t>用来表示第</a:t>
            </a:r>
            <a:r>
              <a:rPr lang="en-US" altLang="zh-CN" sz="1400" dirty="0"/>
              <a:t>k</a:t>
            </a:r>
            <a:r>
              <a:rPr lang="zh-CN" altLang="en-US" sz="1400" dirty="0"/>
              <a:t>次分层算法迭代时该层所有节点到主时钟的同步误差之和。通过不断迭代</a:t>
            </a:r>
            <a:r>
              <a:rPr lang="en-US" altLang="zh-CN" sz="1400" dirty="0"/>
              <a:t>Dk</a:t>
            </a:r>
            <a:r>
              <a:rPr lang="zh-CN" altLang="en-US" sz="1400" dirty="0"/>
              <a:t>搜索最适合该层级的主时钟</a:t>
            </a:r>
            <a:endParaRPr lang="en-US" altLang="zh-CN" sz="1400" dirty="0"/>
          </a:p>
          <a:p>
            <a:endParaRPr lang="zh-CN" altLang="en-US" sz="1400" dirty="0"/>
          </a:p>
        </p:txBody>
      </p:sp>
      <p:graphicFrame>
        <p:nvGraphicFramePr>
          <p:cNvPr id="11" name="对象 10"/>
          <p:cNvGraphicFramePr>
            <a:graphicFrameLocks noChangeAspect="1"/>
          </p:cNvGraphicFramePr>
          <p:nvPr/>
        </p:nvGraphicFramePr>
        <p:xfrm>
          <a:off x="1485886" y="3280869"/>
          <a:ext cx="2675381" cy="298647"/>
        </p:xfrm>
        <a:graphic>
          <a:graphicData uri="http://schemas.openxmlformats.org/presentationml/2006/ole">
            <mc:AlternateContent xmlns:mc="http://schemas.openxmlformats.org/markup-compatibility/2006">
              <mc:Choice xmlns:v="urn:schemas-microsoft-com:vml" Requires="v">
                <p:oleObj spid="_x0000_s28798" name="AxMath" r:id="rId3" imgW="1133475" imgH="1133475" progId="Equation.AxMath">
                  <p:embed/>
                </p:oleObj>
              </mc:Choice>
              <mc:Fallback>
                <p:oleObj name="AxMath" r:id="rId3" imgW="1133475" imgH="1133475" progId="Equation.AxMath">
                  <p:embed/>
                  <p:pic>
                    <p:nvPicPr>
                      <p:cNvPr id="0" name="图片 28797"/>
                      <p:cNvPicPr/>
                      <p:nvPr/>
                    </p:nvPicPr>
                    <p:blipFill>
                      <a:blip r:embed="rId4"/>
                      <a:stretch>
                        <a:fillRect/>
                      </a:stretch>
                    </p:blipFill>
                    <p:spPr>
                      <a:xfrm>
                        <a:off x="1485886" y="3280869"/>
                        <a:ext cx="2675381" cy="298647"/>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685684" y="2644371"/>
          <a:ext cx="752865" cy="252122"/>
        </p:xfrm>
        <a:graphic>
          <a:graphicData uri="http://schemas.openxmlformats.org/presentationml/2006/ole">
            <mc:AlternateContent xmlns:mc="http://schemas.openxmlformats.org/markup-compatibility/2006">
              <mc:Choice xmlns:v="urn:schemas-microsoft-com:vml" Requires="v">
                <p:oleObj spid="_x0000_s28799" name="AxMath" r:id="rId5" imgW="1133475" imgH="1133475" progId="Equation.AxMath">
                  <p:embed/>
                </p:oleObj>
              </mc:Choice>
              <mc:Fallback>
                <p:oleObj name="AxMath" r:id="rId5" imgW="1133475" imgH="1133475" progId="Equation.AxMath">
                  <p:embed/>
                  <p:pic>
                    <p:nvPicPr>
                      <p:cNvPr id="0" name="图片 28798"/>
                      <p:cNvPicPr/>
                      <p:nvPr/>
                    </p:nvPicPr>
                    <p:blipFill>
                      <a:blip r:embed="rId6"/>
                      <a:stretch>
                        <a:fillRect/>
                      </a:stretch>
                    </p:blipFill>
                    <p:spPr>
                      <a:xfrm>
                        <a:off x="3685684" y="2644371"/>
                        <a:ext cx="752865" cy="252122"/>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07635" y="1809426"/>
            <a:ext cx="4626683" cy="1477194"/>
          </a:xfrm>
          <a:prstGeom prst="rect">
            <a:avLst/>
          </a:prstGeom>
        </p:spPr>
      </p:pic>
      <p:pic>
        <p:nvPicPr>
          <p:cNvPr id="8" name="图片 7"/>
          <p:cNvPicPr>
            <a:picLocks noChangeAspect="1"/>
          </p:cNvPicPr>
          <p:nvPr/>
        </p:nvPicPr>
        <p:blipFill>
          <a:blip r:embed="rId2"/>
          <a:stretch>
            <a:fillRect/>
          </a:stretch>
        </p:blipFill>
        <p:spPr>
          <a:xfrm>
            <a:off x="5000525" y="3810255"/>
            <a:ext cx="3939919" cy="2569719"/>
          </a:xfrm>
          <a:prstGeom prst="rect">
            <a:avLst/>
          </a:prstGeom>
        </p:spPr>
      </p:pic>
      <p:graphicFrame>
        <p:nvGraphicFramePr>
          <p:cNvPr id="12" name="对象 11"/>
          <p:cNvGraphicFramePr>
            <a:graphicFrameLocks noChangeAspect="1"/>
          </p:cNvGraphicFramePr>
          <p:nvPr/>
        </p:nvGraphicFramePr>
        <p:xfrm>
          <a:off x="1995588" y="6291129"/>
          <a:ext cx="1768475" cy="419100"/>
        </p:xfrm>
        <a:graphic>
          <a:graphicData uri="http://schemas.openxmlformats.org/presentationml/2006/ole">
            <mc:AlternateContent xmlns:mc="http://schemas.openxmlformats.org/markup-compatibility/2006">
              <mc:Choice xmlns:v="urn:schemas-microsoft-com:vml" Requires="v">
                <p:oleObj spid="_x0000_s17547" name="AxMath" r:id="rId3" imgW="1133475" imgH="1133475" progId="Equation.AxMath">
                  <p:embed/>
                </p:oleObj>
              </mc:Choice>
              <mc:Fallback>
                <p:oleObj name="AxMath" r:id="rId3" imgW="1133475" imgH="1133475" progId="Equation.AxMath">
                  <p:embed/>
                  <p:pic>
                    <p:nvPicPr>
                      <p:cNvPr id="0" name="图片 17546"/>
                      <p:cNvPicPr/>
                      <p:nvPr/>
                    </p:nvPicPr>
                    <p:blipFill>
                      <a:blip r:embed="rId4"/>
                      <a:stretch>
                        <a:fillRect/>
                      </a:stretch>
                    </p:blipFill>
                    <p:spPr>
                      <a:xfrm>
                        <a:off x="1995588" y="6291129"/>
                        <a:ext cx="1768475" cy="419100"/>
                      </a:xfrm>
                      <a:prstGeom prst="rect">
                        <a:avLst/>
                      </a:prstGeom>
                    </p:spPr>
                  </p:pic>
                </p:oleObj>
              </mc:Fallback>
            </mc:AlternateContent>
          </a:graphicData>
        </a:graphic>
      </p:graphicFrame>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090" y="3899101"/>
            <a:ext cx="3198862" cy="2392028"/>
          </a:xfrm>
          <a:prstGeom prst="rect">
            <a:avLst/>
          </a:prstGeom>
        </p:spPr>
      </p:pic>
      <p:sp>
        <p:nvSpPr>
          <p:cNvPr id="15" name="Content Placeholder 1"/>
          <p:cNvSpPr>
            <a:spLocks noGrp="1"/>
          </p:cNvSpPr>
          <p:nvPr>
            <p:ph sz="quarter" idx="10"/>
          </p:nvPr>
        </p:nvSpPr>
        <p:spPr>
          <a:xfrm>
            <a:off x="203556" y="1635258"/>
            <a:ext cx="4265265" cy="3302723"/>
          </a:xfrm>
        </p:spPr>
        <p:txBody>
          <a:bodyPr>
            <a:normAutofit/>
          </a:bodyPr>
          <a:lstStyle/>
          <a:p>
            <a:pPr marL="0" indent="0">
              <a:buNone/>
            </a:pPr>
            <a:r>
              <a:rPr lang="zh-CN" altLang="en-US" b="1" dirty="0"/>
              <a:t>五</a:t>
            </a:r>
            <a:r>
              <a:rPr lang="zh-CN" altLang="en-US" b="1" dirty="0">
                <a:latin typeface="微软雅黑" panose="020B0503020204020204" pitchFamily="34" charset="-122"/>
                <a:ea typeface="微软雅黑" panose="020B0503020204020204" pitchFamily="34" charset="-122"/>
              </a:rPr>
              <a:t>、初始化同步</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每个层级之间的一个工作周期周期包括同步周期与一个校验更新周期。在同步周期内下层将会与上层进行时间戳交互并完成参数计算。</a:t>
            </a:r>
            <a:endParaRPr lang="en-US" altLang="zh-CN" sz="1400" dirty="0"/>
          </a:p>
          <a:p>
            <a:pPr marL="0" indent="0">
              <a:buNone/>
            </a:pPr>
            <a:r>
              <a:rPr lang="zh-CN" altLang="en-US" sz="1600" b="1" dirty="0"/>
              <a:t>有线同步：</a:t>
            </a:r>
            <a:endParaRPr lang="en-US" altLang="zh-CN" sz="1600" b="1" dirty="0">
              <a:latin typeface="微软雅黑" panose="020B0503020204020204" pitchFamily="34" charset="-122"/>
              <a:ea typeface="微软雅黑" panose="020B0503020204020204" pitchFamily="34" charset="-122"/>
            </a:endParaRPr>
          </a:p>
          <a:p>
            <a:r>
              <a:rPr lang="zh-CN" altLang="en-US" sz="1400" dirty="0"/>
              <a:t>遵循</a:t>
            </a:r>
            <a:r>
              <a:rPr lang="en-US" altLang="zh-CN" sz="1400" dirty="0"/>
              <a:t>IEEE 802.1AS</a:t>
            </a:r>
            <a:r>
              <a:rPr lang="zh-CN" altLang="en-US" sz="1400" dirty="0"/>
              <a:t>对称时延补偿规则</a:t>
            </a:r>
            <a:endParaRPr lang="en-US" altLang="zh-CN" sz="1400" dirty="0"/>
          </a:p>
          <a:p>
            <a:pPr marL="0" indent="0">
              <a:buNone/>
            </a:pPr>
            <a:r>
              <a:rPr lang="zh-CN" altLang="en-US" sz="1600" b="1" dirty="0"/>
              <a:t>无线同步：</a:t>
            </a:r>
            <a:endParaRPr lang="en-US" altLang="zh-CN" sz="1600" b="1" dirty="0"/>
          </a:p>
          <a:p>
            <a:r>
              <a:rPr lang="zh-CN" altLang="en-US" sz="1400" dirty="0"/>
              <a:t>广播同步</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endParaRPr lang="zh-CN" altLang="en-US" dirty="0"/>
          </a:p>
        </p:txBody>
      </p:sp>
      <p:sp>
        <p:nvSpPr>
          <p:cNvPr id="7" name="文本框 6"/>
          <p:cNvSpPr txBox="1"/>
          <p:nvPr/>
        </p:nvSpPr>
        <p:spPr>
          <a:xfrm>
            <a:off x="1255923" y="6316691"/>
            <a:ext cx="7232374" cy="369332"/>
          </a:xfrm>
          <a:prstGeom prst="rect">
            <a:avLst/>
          </a:prstGeom>
          <a:noFill/>
        </p:spPr>
        <p:txBody>
          <a:bodyPr wrap="square" rtlCol="0">
            <a:spAutoFit/>
          </a:bodyPr>
          <a:lstStyle/>
          <a:p>
            <a:r>
              <a:rPr lang="zh-CN" altLang="en-US" dirty="0"/>
              <a:t>通过该算法可以在</a:t>
            </a:r>
            <a:r>
              <a:rPr lang="zh-CN" altLang="en-US" b="1" dirty="0"/>
              <a:t>较低能耗和传输开销</a:t>
            </a:r>
            <a:r>
              <a:rPr lang="zh-CN" altLang="en-US" dirty="0"/>
              <a:t>的条件下实现拓扑的校验更新</a:t>
            </a:r>
            <a:endParaRPr lang="zh-CN" altLang="en-US" dirty="0"/>
          </a:p>
        </p:txBody>
      </p:sp>
      <p:sp>
        <p:nvSpPr>
          <p:cNvPr id="8" name="Content Placeholder 1"/>
          <p:cNvSpPr>
            <a:spLocks noGrp="1"/>
          </p:cNvSpPr>
          <p:nvPr>
            <p:ph sz="quarter" idx="10"/>
          </p:nvPr>
        </p:nvSpPr>
        <p:spPr>
          <a:xfrm>
            <a:off x="0" y="1478597"/>
            <a:ext cx="4265265" cy="3302723"/>
          </a:xfrm>
        </p:spPr>
        <p:txBody>
          <a:bodyPr>
            <a:normAutofit/>
          </a:bodyPr>
          <a:lstStyle/>
          <a:p>
            <a:pPr marL="0" indent="0">
              <a:buNone/>
            </a:pPr>
            <a:r>
              <a:rPr lang="zh-CN" altLang="en-US" b="1" dirty="0"/>
              <a:t>六</a:t>
            </a:r>
            <a:r>
              <a:rPr lang="zh-CN" altLang="en-US" b="1" dirty="0">
                <a:latin typeface="微软雅黑" panose="020B0503020204020204" pitchFamily="34" charset="-122"/>
                <a:ea typeface="微软雅黑" panose="020B0503020204020204" pitchFamily="34" charset="-122"/>
              </a:rPr>
              <a:t>、校验更新</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在完成累积误差补偿后，混合架构已经完成了有线部分和无线部分的分时域同步。在初始化同步阶段之后，</a:t>
            </a:r>
            <a:r>
              <a:rPr lang="en-US" altLang="zh-CN" sz="1400" dirty="0"/>
              <a:t>CNC</a:t>
            </a:r>
            <a:r>
              <a:rPr lang="zh-CN" altLang="en-US" sz="1400" dirty="0"/>
              <a:t>确定了网络拓扑结构以及各节点的层级。然而，工业现场中可能出现的设备节点变动，使得网络拓扑可能随时改变。因此，混合架构需要定期对网络参数进行更新和校验。</a:t>
            </a:r>
            <a:endParaRPr lang="en-US" altLang="zh-CN" sz="1400" dirty="0"/>
          </a:p>
          <a:p>
            <a:pPr marL="0" indent="0">
              <a:buNone/>
            </a:pPr>
            <a:r>
              <a:rPr lang="zh-CN" altLang="en-US" sz="1600" b="1" dirty="0"/>
              <a:t>网络拓扑的校验更新：</a:t>
            </a:r>
            <a:endParaRPr lang="en-US" altLang="zh-CN" sz="1600" b="1" dirty="0">
              <a:latin typeface="微软雅黑" panose="020B0503020204020204" pitchFamily="34" charset="-122"/>
              <a:ea typeface="微软雅黑" panose="020B0503020204020204" pitchFamily="34" charset="-122"/>
            </a:endParaRPr>
          </a:p>
          <a:p>
            <a:r>
              <a:rPr lang="zh-CN" altLang="en-US" sz="1400" dirty="0"/>
              <a:t>原有的网络拓扑同步规则将保留，以节省传输资源。只更新新增的网络节点</a:t>
            </a:r>
            <a:endParaRPr lang="en-US" altLang="zh-CN" sz="1600" b="1"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4424167" y="2165810"/>
            <a:ext cx="4603289" cy="2517928"/>
          </a:xfrm>
          <a:prstGeom prst="rect">
            <a:avLst/>
          </a:prstGeom>
        </p:spPr>
      </p:pic>
      <p:sp>
        <p:nvSpPr>
          <p:cNvPr id="10" name="Content Placeholder 1"/>
          <p:cNvSpPr txBox="1"/>
          <p:nvPr/>
        </p:nvSpPr>
        <p:spPr>
          <a:xfrm>
            <a:off x="0" y="4876667"/>
            <a:ext cx="8360736" cy="16164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600" b="1" dirty="0"/>
              <a:t>全局校验更新：</a:t>
            </a:r>
            <a:endParaRPr lang="en-US" altLang="zh-CN" sz="1600" b="1" dirty="0"/>
          </a:p>
          <a:p>
            <a:r>
              <a:rPr lang="zh-CN" altLang="en-US" sz="1400" dirty="0"/>
              <a:t>混合架构可以在结构内优先进行数据的计算，最后只将这些中间结果传输至出现同步问题需要进行全局校验的节点，降低传输开销。</a:t>
            </a:r>
            <a:endParaRPr lang="en-US" altLang="zh-CN" sz="1400" dirty="0"/>
          </a:p>
          <a:p>
            <a:endParaRPr lang="en-US" altLang="zh-CN" sz="1400" dirty="0"/>
          </a:p>
          <a:p>
            <a:endParaRPr lang="en-US" altLang="zh-CN" sz="1400" dirty="0"/>
          </a:p>
          <a:p>
            <a:pPr marL="0" indent="0">
              <a:buFont typeface="Calibri" panose="020F0502020204030204" pitchFamily="34" charset="0"/>
              <a:buNone/>
            </a:pPr>
            <a:endParaRPr lang="zh-CN" alt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endParaRPr lang="zh-CN" altLang="en-US" sz="24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有线</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无线网络混合时钟同步架构设计</a:t>
              </a:r>
              <a:endParaRPr lang="zh-CN" altLang="en-US" sz="2400" b="1"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时钟同步的均衡器设计</a:t>
              </a:r>
              <a:endParaRPr lang="zh-CN" altLang="en-US" sz="2400" b="1"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异构网络的时钟同步优化</a:t>
              </a:r>
              <a:endParaRPr lang="zh-CN" altLang="en-US" sz="2400" b="1"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endParaRPr lang="zh-CN" altLang="en-US" sz="2400" b="1" dirty="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混合时钟同步架构设计</a:t>
            </a:r>
            <a:endParaRPr lang="zh-CN" altLang="en-US" dirty="0"/>
          </a:p>
        </p:txBody>
      </p:sp>
      <p:graphicFrame>
        <p:nvGraphicFramePr>
          <p:cNvPr id="5" name="对象 4"/>
          <p:cNvGraphicFramePr>
            <a:graphicFrameLocks noChangeAspect="1"/>
          </p:cNvGraphicFramePr>
          <p:nvPr/>
        </p:nvGraphicFramePr>
        <p:xfrm>
          <a:off x="1519835" y="2350967"/>
          <a:ext cx="1984771" cy="511845"/>
        </p:xfrm>
        <a:graphic>
          <a:graphicData uri="http://schemas.openxmlformats.org/presentationml/2006/ole">
            <mc:AlternateContent xmlns:mc="http://schemas.openxmlformats.org/markup-compatibility/2006">
              <mc:Choice xmlns:v="urn:schemas-microsoft-com:vml" Requires="v">
                <p:oleObj spid="_x0000_s19098" name="AxMath" r:id="rId1" imgW="1133475" imgH="1133475" progId="Equation.AxMath">
                  <p:embed/>
                </p:oleObj>
              </mc:Choice>
              <mc:Fallback>
                <p:oleObj name="AxMath" r:id="rId1" imgW="1133475" imgH="1133475" progId="Equation.AxMath">
                  <p:embed/>
                  <p:pic>
                    <p:nvPicPr>
                      <p:cNvPr id="0" name="图片 19097"/>
                      <p:cNvPicPr/>
                      <p:nvPr/>
                    </p:nvPicPr>
                    <p:blipFill>
                      <a:blip r:embed="rId2"/>
                      <a:stretch>
                        <a:fillRect/>
                      </a:stretch>
                    </p:blipFill>
                    <p:spPr>
                      <a:xfrm>
                        <a:off x="1519835" y="2350967"/>
                        <a:ext cx="1984771" cy="51184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808696" y="2260852"/>
          <a:ext cx="4335304" cy="574183"/>
        </p:xfrm>
        <a:graphic>
          <a:graphicData uri="http://schemas.openxmlformats.org/presentationml/2006/ole">
            <mc:AlternateContent xmlns:mc="http://schemas.openxmlformats.org/markup-compatibility/2006">
              <mc:Choice xmlns:v="urn:schemas-microsoft-com:vml" Requires="v">
                <p:oleObj spid="_x0000_s19099" name="AxMath" r:id="rId3" imgW="1133475" imgH="1133475" progId="Equation.AxMath">
                  <p:embed/>
                </p:oleObj>
              </mc:Choice>
              <mc:Fallback>
                <p:oleObj name="AxMath" r:id="rId3" imgW="1133475" imgH="1133475" progId="Equation.AxMath">
                  <p:embed/>
                  <p:pic>
                    <p:nvPicPr>
                      <p:cNvPr id="0" name="图片 19098"/>
                      <p:cNvPicPr/>
                      <p:nvPr/>
                    </p:nvPicPr>
                    <p:blipFill>
                      <a:blip r:embed="rId4"/>
                      <a:stretch>
                        <a:fillRect/>
                      </a:stretch>
                    </p:blipFill>
                    <p:spPr>
                      <a:xfrm>
                        <a:off x="4808696" y="2260852"/>
                        <a:ext cx="4335304" cy="57418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474285" y="3217863"/>
          <a:ext cx="3658079" cy="339032"/>
        </p:xfrm>
        <a:graphic>
          <a:graphicData uri="http://schemas.openxmlformats.org/presentationml/2006/ole">
            <mc:AlternateContent xmlns:mc="http://schemas.openxmlformats.org/markup-compatibility/2006">
              <mc:Choice xmlns:v="urn:schemas-microsoft-com:vml" Requires="v">
                <p:oleObj spid="_x0000_s19100" name="AxMath" r:id="rId5" imgW="1133475" imgH="1133475" progId="Equation.AxMath">
                  <p:embed/>
                </p:oleObj>
              </mc:Choice>
              <mc:Fallback>
                <p:oleObj name="AxMath" r:id="rId5" imgW="1133475" imgH="1133475" progId="Equation.AxMath">
                  <p:embed/>
                  <p:pic>
                    <p:nvPicPr>
                      <p:cNvPr id="0" name="图片 19099"/>
                      <p:cNvPicPr/>
                      <p:nvPr/>
                    </p:nvPicPr>
                    <p:blipFill>
                      <a:blip r:embed="rId6"/>
                      <a:stretch>
                        <a:fillRect/>
                      </a:stretch>
                    </p:blipFill>
                    <p:spPr>
                      <a:xfrm>
                        <a:off x="1474285" y="3217863"/>
                        <a:ext cx="3658079" cy="33903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6537302" y="3183948"/>
          <a:ext cx="2087146" cy="331366"/>
        </p:xfrm>
        <a:graphic>
          <a:graphicData uri="http://schemas.openxmlformats.org/presentationml/2006/ole">
            <mc:AlternateContent xmlns:mc="http://schemas.openxmlformats.org/markup-compatibility/2006">
              <mc:Choice xmlns:v="urn:schemas-microsoft-com:vml" Requires="v">
                <p:oleObj spid="_x0000_s19101" name="AxMath" r:id="rId7" imgW="1133475" imgH="1133475" progId="Equation.AxMath">
                  <p:embed/>
                </p:oleObj>
              </mc:Choice>
              <mc:Fallback>
                <p:oleObj name="AxMath" r:id="rId7" imgW="1133475" imgH="1133475" progId="Equation.AxMath">
                  <p:embed/>
                  <p:pic>
                    <p:nvPicPr>
                      <p:cNvPr id="0" name="图片 19100"/>
                      <p:cNvPicPr/>
                      <p:nvPr/>
                    </p:nvPicPr>
                    <p:blipFill>
                      <a:blip r:embed="rId8"/>
                      <a:stretch>
                        <a:fillRect/>
                      </a:stretch>
                    </p:blipFill>
                    <p:spPr>
                      <a:xfrm>
                        <a:off x="6537302" y="3183948"/>
                        <a:ext cx="2087146" cy="331366"/>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182962" y="5139036"/>
          <a:ext cx="2608263" cy="419100"/>
        </p:xfrm>
        <a:graphic>
          <a:graphicData uri="http://schemas.openxmlformats.org/presentationml/2006/ole">
            <mc:AlternateContent xmlns:mc="http://schemas.openxmlformats.org/markup-compatibility/2006">
              <mc:Choice xmlns:v="urn:schemas-microsoft-com:vml" Requires="v">
                <p:oleObj spid="_x0000_s19102" name="AxMath" r:id="rId9" imgW="1133475" imgH="1133475" progId="Equation.AxMath">
                  <p:embed/>
                </p:oleObj>
              </mc:Choice>
              <mc:Fallback>
                <p:oleObj name="AxMath" r:id="rId9" imgW="1133475" imgH="1133475" progId="Equation.AxMath">
                  <p:embed/>
                  <p:pic>
                    <p:nvPicPr>
                      <p:cNvPr id="0" name="图片 19101"/>
                      <p:cNvPicPr/>
                      <p:nvPr/>
                    </p:nvPicPr>
                    <p:blipFill>
                      <a:blip r:embed="rId10"/>
                      <a:stretch>
                        <a:fillRect/>
                      </a:stretch>
                    </p:blipFill>
                    <p:spPr>
                      <a:xfrm>
                        <a:off x="3182962" y="5139036"/>
                        <a:ext cx="2608263" cy="419100"/>
                      </a:xfrm>
                      <a:prstGeom prst="rect">
                        <a:avLst/>
                      </a:prstGeom>
                    </p:spPr>
                  </p:pic>
                </p:oleObj>
              </mc:Fallback>
            </mc:AlternateContent>
          </a:graphicData>
        </a:graphic>
      </p:graphicFrame>
      <p:sp>
        <p:nvSpPr>
          <p:cNvPr id="16" name="Content Placeholder 1"/>
          <p:cNvSpPr>
            <a:spLocks noGrp="1"/>
          </p:cNvSpPr>
          <p:nvPr>
            <p:ph sz="quarter" idx="10"/>
          </p:nvPr>
        </p:nvSpPr>
        <p:spPr>
          <a:xfrm>
            <a:off x="294229" y="1548460"/>
            <a:ext cx="8806093" cy="5168581"/>
          </a:xfrm>
        </p:spPr>
        <p:txBody>
          <a:bodyPr>
            <a:normAutofit lnSpcReduction="10000"/>
          </a:bodyPr>
          <a:lstStyle/>
          <a:p>
            <a:pPr marL="0" indent="0">
              <a:buNone/>
            </a:pPr>
            <a:r>
              <a:rPr lang="zh-CN" altLang="en-US" b="1" dirty="0">
                <a:latin typeface="微软雅黑" panose="020B0503020204020204" pitchFamily="34" charset="-122"/>
                <a:ea typeface="微软雅黑" panose="020B0503020204020204" pitchFamily="34" charset="-122"/>
              </a:rPr>
              <a:t>七、性能评估与优化</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同步性能评估指标：</a:t>
            </a:r>
            <a:endParaRPr lang="en-US" altLang="zh-CN" sz="1600" b="1" dirty="0">
              <a:latin typeface="微软雅黑" panose="020B0503020204020204" pitchFamily="34" charset="-122"/>
              <a:ea typeface="微软雅黑" panose="020B0503020204020204" pitchFamily="34" charset="-122"/>
            </a:endParaRPr>
          </a:p>
          <a:p>
            <a:r>
              <a:rPr lang="zh-CN" altLang="en-US" sz="1400" dirty="0"/>
              <a:t>同步精度                                                同步稳定性</a:t>
            </a:r>
            <a:endParaRPr lang="en-US" altLang="zh-CN" sz="1400" dirty="0"/>
          </a:p>
          <a:p>
            <a:pPr marL="0" indent="0">
              <a:buNone/>
            </a:pPr>
            <a:endParaRPr lang="en-US" altLang="zh-CN" sz="1400" dirty="0"/>
          </a:p>
          <a:p>
            <a:r>
              <a:rPr lang="zh-CN" altLang="en-US" sz="1400" dirty="0">
                <a:latin typeface="微软雅黑" panose="020B0503020204020204" pitchFamily="34" charset="-122"/>
                <a:ea typeface="微软雅黑" panose="020B0503020204020204" pitchFamily="34" charset="-122"/>
              </a:rPr>
              <a:t>收敛速度                                                                                        能耗</a:t>
            </a:r>
            <a:endParaRPr lang="en-US" altLang="zh-CN" sz="1400" dirty="0">
              <a:latin typeface="微软雅黑" panose="020B0503020204020204" pitchFamily="34" charset="-122"/>
              <a:ea typeface="微软雅黑" panose="020B0503020204020204" pitchFamily="34" charset="-122"/>
            </a:endParaRPr>
          </a:p>
          <a:p>
            <a:pPr marL="0" indent="0">
              <a:buNone/>
            </a:pPr>
            <a:endParaRPr lang="en-US" altLang="zh-CN" sz="1600" b="1" dirty="0"/>
          </a:p>
          <a:p>
            <a:pPr marL="0" indent="0">
              <a:buNone/>
            </a:pPr>
            <a:r>
              <a:rPr lang="zh-CN" altLang="en-US" sz="1600" b="1" dirty="0"/>
              <a:t>性能优化</a:t>
            </a:r>
            <a:endParaRPr lang="en-US" altLang="zh-CN" sz="1400" dirty="0"/>
          </a:p>
          <a:p>
            <a:r>
              <a:rPr lang="zh-CN" altLang="en-US" sz="1400" b="1" dirty="0"/>
              <a:t>优化报文传输策略</a:t>
            </a:r>
            <a:r>
              <a:rPr lang="zh-CN" altLang="en-US" sz="1400" dirty="0"/>
              <a:t>：通过调整报文传输的时间间隔、优先级等参数，降低网络拥塞和延时波动对时钟同步的影响。</a:t>
            </a:r>
            <a:endParaRPr lang="en-US" altLang="zh-CN" sz="1400" dirty="0"/>
          </a:p>
          <a:p>
            <a:r>
              <a:rPr lang="zh-CN" altLang="en-US" sz="1400" b="1" dirty="0"/>
              <a:t>自适应同步算法</a:t>
            </a:r>
            <a:r>
              <a:rPr lang="zh-CN" altLang="en-US" sz="1400" dirty="0"/>
              <a:t>：根据网络状况和节点性能动态调整同步策略，提高同步精度和稳定性。</a:t>
            </a:r>
            <a:endParaRPr lang="en-US" altLang="zh-CN" sz="1400" dirty="0"/>
          </a:p>
          <a:p>
            <a:pPr marL="0" indent="0">
              <a:buNone/>
            </a:pPr>
            <a:endParaRPr lang="en-US" altLang="zh-CN" sz="1400" dirty="0"/>
          </a:p>
          <a:p>
            <a:r>
              <a:rPr lang="zh-CN" altLang="en-US" sz="1400" b="1" dirty="0"/>
              <a:t>优化时钟同步过程中的能源消耗</a:t>
            </a:r>
            <a:r>
              <a:rPr lang="zh-CN" altLang="en-US" sz="1400" dirty="0"/>
              <a:t>：为了降低能耗，可以采取调整报文传输策略、减少计算量等措施。</a:t>
            </a:r>
            <a:endParaRPr lang="zh-CN" altLang="en-US" sz="1400" dirty="0"/>
          </a:p>
          <a:p>
            <a:r>
              <a:rPr lang="zh-CN" altLang="en-US" sz="1400" b="1" dirty="0"/>
              <a:t>针对不同应用场景的定制化同步策略</a:t>
            </a:r>
            <a:r>
              <a:rPr lang="zh-CN" altLang="en-US" sz="1400" dirty="0"/>
              <a:t>：根据异构网络中不同应用场景的特点，设计针对性的时钟同步解决方案，提高同步性能和实用性。</a:t>
            </a:r>
            <a:endParaRPr lang="zh-CN" altLang="en-US" sz="1400" dirty="0"/>
          </a:p>
          <a:p>
            <a:endParaRPr lang="en-US" altLang="zh-CN" sz="1400" dirty="0"/>
          </a:p>
          <a:p>
            <a:endParaRPr lang="zh-CN" altLang="en-US" sz="1400" dirty="0"/>
          </a:p>
          <a:p>
            <a:endParaRPr lang="en-US" altLang="zh-CN" sz="1400" dirty="0"/>
          </a:p>
          <a:p>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混合时钟同步仿真验证</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65141" y="1738123"/>
            <a:ext cx="2357129" cy="2426272"/>
          </a:xfrm>
          <a:prstGeom prst="rect">
            <a:avLst/>
          </a:prstGeom>
        </p:spPr>
      </p:pic>
      <p:sp>
        <p:nvSpPr>
          <p:cNvPr id="13" name="Content Placeholder 1"/>
          <p:cNvSpPr>
            <a:spLocks noGrp="1"/>
          </p:cNvSpPr>
          <p:nvPr>
            <p:ph sz="quarter" idx="10"/>
          </p:nvPr>
        </p:nvSpPr>
        <p:spPr>
          <a:xfrm>
            <a:off x="365620" y="1563844"/>
            <a:ext cx="4265265" cy="5201103"/>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八、混合架构仿真实验</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实验目的：</a:t>
            </a:r>
            <a:endParaRPr lang="en-US" altLang="zh-CN" sz="1600" b="1" dirty="0">
              <a:latin typeface="微软雅黑" panose="020B0503020204020204" pitchFamily="34" charset="-122"/>
              <a:ea typeface="微软雅黑" panose="020B0503020204020204" pitchFamily="34" charset="-122"/>
            </a:endParaRPr>
          </a:p>
          <a:p>
            <a:r>
              <a:rPr lang="zh-CN" altLang="en-US" sz="1400" dirty="0"/>
              <a:t>着重介绍了混合架构中的分层算法，并进行了相应的仿真实验来验证其有效性。</a:t>
            </a:r>
            <a:endParaRPr lang="en-US" altLang="zh-CN" sz="1400" dirty="0"/>
          </a:p>
          <a:p>
            <a:r>
              <a:rPr lang="zh-CN" altLang="en-US" sz="1400" dirty="0"/>
              <a:t>通过对比实验说明分层算法在时钟同步方面的作用。</a:t>
            </a:r>
            <a:endParaRPr lang="en-US" altLang="zh-CN" sz="1400" dirty="0"/>
          </a:p>
          <a:p>
            <a:pPr marL="0" indent="0">
              <a:buNone/>
            </a:pPr>
            <a:r>
              <a:rPr lang="zh-CN" altLang="en-US" sz="1600" b="1" dirty="0"/>
              <a:t>实验思路：</a:t>
            </a:r>
            <a:endParaRPr lang="en-US" altLang="zh-CN" sz="1600" b="1" dirty="0"/>
          </a:p>
          <a:p>
            <a:r>
              <a:rPr lang="zh-CN" altLang="en-US" sz="1400" dirty="0"/>
              <a:t>先通过一个简答的实例进行分层算法验证，再进行大规模网络实验。</a:t>
            </a:r>
            <a:endParaRPr lang="en-US" altLang="zh-CN" sz="1400" dirty="0"/>
          </a:p>
          <a:p>
            <a:pPr marL="0" indent="0">
              <a:buNone/>
            </a:pPr>
            <a:r>
              <a:rPr lang="zh-CN" altLang="en-US" sz="1600" b="1" dirty="0"/>
              <a:t>实验结果</a:t>
            </a:r>
            <a:endParaRPr lang="en-US" altLang="zh-CN" sz="1600" b="1" dirty="0"/>
          </a:p>
          <a:p>
            <a:r>
              <a:rPr lang="zh-CN" altLang="en-US" sz="1400" dirty="0"/>
              <a:t>分层前后的网络拓扑图如左边所示</a:t>
            </a:r>
            <a:endParaRPr lang="en-US" altLang="zh-CN" sz="1400" dirty="0"/>
          </a:p>
          <a:p>
            <a:r>
              <a:rPr lang="zh-CN" altLang="en-US" sz="1400" dirty="0"/>
              <a:t>该算法在不改变原有拓扑连接的基础实现了网络分层，即</a:t>
            </a:r>
            <a:r>
              <a:rPr lang="en-US" altLang="zh-CN" sz="1400" dirty="0"/>
              <a:t>A</a:t>
            </a:r>
            <a:r>
              <a:rPr lang="zh-CN" altLang="en-US" sz="1400" dirty="0"/>
              <a:t>、</a:t>
            </a:r>
            <a:r>
              <a:rPr lang="en-US" altLang="zh-CN" sz="1400" dirty="0"/>
              <a:t>B</a:t>
            </a:r>
            <a:r>
              <a:rPr lang="zh-CN" altLang="en-US" sz="1400" dirty="0"/>
              <a:t>、</a:t>
            </a:r>
            <a:r>
              <a:rPr lang="en-US" altLang="zh-CN" sz="1400" dirty="0"/>
              <a:t>C</a:t>
            </a:r>
            <a:r>
              <a:rPr lang="zh-CN" altLang="en-US" sz="1400" dirty="0"/>
              <a:t>、</a:t>
            </a:r>
            <a:r>
              <a:rPr lang="en-US" altLang="zh-CN" sz="1400" dirty="0"/>
              <a:t>D</a:t>
            </a:r>
            <a:r>
              <a:rPr lang="zh-CN" altLang="en-US" sz="1400" dirty="0"/>
              <a:t>为第一层，共同构成核心网，</a:t>
            </a:r>
            <a:r>
              <a:rPr lang="en-US" altLang="zh-CN" sz="1400" dirty="0"/>
              <a:t>E</a:t>
            </a:r>
            <a:r>
              <a:rPr lang="zh-CN" altLang="en-US" sz="1400" dirty="0"/>
              <a:t>、</a:t>
            </a:r>
            <a:r>
              <a:rPr lang="en-US" altLang="zh-CN" sz="1400" dirty="0"/>
              <a:t>F</a:t>
            </a:r>
            <a:r>
              <a:rPr lang="zh-CN" altLang="en-US" sz="1400" dirty="0"/>
              <a:t>、</a:t>
            </a:r>
            <a:r>
              <a:rPr lang="en-US" altLang="zh-CN" sz="1400" dirty="0"/>
              <a:t>G</a:t>
            </a:r>
            <a:r>
              <a:rPr lang="zh-CN" altLang="en-US" sz="1400" dirty="0"/>
              <a:t>为第二层，</a:t>
            </a:r>
            <a:r>
              <a:rPr lang="en-US" altLang="zh-CN" sz="1400" dirty="0"/>
              <a:t>H</a:t>
            </a:r>
            <a:r>
              <a:rPr lang="zh-CN" altLang="en-US" sz="1400" dirty="0"/>
              <a:t>、</a:t>
            </a:r>
            <a:r>
              <a:rPr lang="en-US" altLang="zh-CN" sz="1400" dirty="0"/>
              <a:t>I</a:t>
            </a:r>
            <a:r>
              <a:rPr lang="zh-CN" altLang="en-US" sz="1400" dirty="0"/>
              <a:t>、</a:t>
            </a:r>
            <a:r>
              <a:rPr lang="en-US" altLang="zh-CN" sz="1400" dirty="0"/>
              <a:t>J</a:t>
            </a:r>
            <a:r>
              <a:rPr lang="zh-CN" altLang="en-US" sz="1400" dirty="0"/>
              <a:t>为第三层。</a:t>
            </a:r>
            <a:endParaRPr lang="zh-CN" altLang="en-US" sz="1400"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141" y="4327254"/>
            <a:ext cx="3122827" cy="2258044"/>
          </a:xfrm>
          <a:prstGeom prst="rect">
            <a:avLst/>
          </a:prstGeom>
        </p:spPr>
      </p:pic>
      <p:sp>
        <p:nvSpPr>
          <p:cNvPr id="16" name="文本框 15"/>
          <p:cNvSpPr txBox="1"/>
          <p:nvPr/>
        </p:nvSpPr>
        <p:spPr>
          <a:xfrm>
            <a:off x="4859034" y="1738123"/>
            <a:ext cx="1493141" cy="369332"/>
          </a:xfrm>
          <a:prstGeom prst="rect">
            <a:avLst/>
          </a:prstGeom>
          <a:noFill/>
        </p:spPr>
        <p:txBody>
          <a:bodyPr wrap="square" rtlCol="0">
            <a:spAutoFit/>
          </a:bodyPr>
          <a:lstStyle/>
          <a:p>
            <a:r>
              <a:rPr lang="zh-CN" altLang="en-US" sz="1600" b="1" dirty="0"/>
              <a:t>分层前拓扑</a:t>
            </a:r>
            <a:r>
              <a:rPr lang="zh-CN" altLang="en-US" dirty="0"/>
              <a:t>：</a:t>
            </a:r>
            <a:endParaRPr lang="zh-CN" altLang="en-US" dirty="0"/>
          </a:p>
        </p:txBody>
      </p:sp>
      <p:sp>
        <p:nvSpPr>
          <p:cNvPr id="17" name="文本框 16"/>
          <p:cNvSpPr txBox="1"/>
          <p:nvPr/>
        </p:nvSpPr>
        <p:spPr>
          <a:xfrm>
            <a:off x="4859034" y="4012562"/>
            <a:ext cx="1493141" cy="369332"/>
          </a:xfrm>
          <a:prstGeom prst="rect">
            <a:avLst/>
          </a:prstGeom>
          <a:noFill/>
        </p:spPr>
        <p:txBody>
          <a:bodyPr wrap="square" rtlCol="0">
            <a:spAutoFit/>
          </a:bodyPr>
          <a:lstStyle/>
          <a:p>
            <a:r>
              <a:rPr lang="zh-CN" altLang="en-US" sz="1600" b="1" dirty="0"/>
              <a:t>分层后拓扑</a:t>
            </a:r>
            <a:r>
              <a:rPr lang="zh-CN" altLang="en-US" dirty="0"/>
              <a:t>：</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混合时钟同步仿真验证</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7799" y="1564552"/>
            <a:ext cx="3193011" cy="2397059"/>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798" y="1564552"/>
            <a:ext cx="3382178" cy="253906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0810" y="4119713"/>
            <a:ext cx="3289540" cy="2469525"/>
          </a:xfrm>
          <a:prstGeom prst="rect">
            <a:avLst/>
          </a:prstGeom>
        </p:spPr>
      </p:pic>
      <p:sp>
        <p:nvSpPr>
          <p:cNvPr id="12" name="Content Placeholder 1"/>
          <p:cNvSpPr>
            <a:spLocks noGrp="1"/>
          </p:cNvSpPr>
          <p:nvPr>
            <p:ph sz="quarter" idx="10"/>
          </p:nvPr>
        </p:nvSpPr>
        <p:spPr>
          <a:xfrm>
            <a:off x="431867" y="3910660"/>
            <a:ext cx="4448423" cy="2678578"/>
          </a:xfrm>
        </p:spPr>
        <p:txBody>
          <a:bodyPr>
            <a:normAutofit fontScale="92500" lnSpcReduction="10000"/>
          </a:bodyPr>
          <a:lstStyle/>
          <a:p>
            <a:pPr marL="0" indent="0">
              <a:buNone/>
            </a:pPr>
            <a:r>
              <a:rPr lang="zh-CN" altLang="en-US" b="1" dirty="0">
                <a:latin typeface="微软雅黑" panose="020B0503020204020204" pitchFamily="34" charset="-122"/>
                <a:ea typeface="微软雅黑" panose="020B0503020204020204" pitchFamily="34" charset="-122"/>
              </a:rPr>
              <a:t>八、</a:t>
            </a:r>
            <a:r>
              <a:rPr lang="zh-CN" altLang="en-US" b="1" dirty="0"/>
              <a:t>混合架构实验仿真</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收敛速度：</a:t>
            </a:r>
            <a:endParaRPr lang="en-US" altLang="zh-CN" sz="1600" b="1" dirty="0">
              <a:latin typeface="微软雅黑" panose="020B0503020204020204" pitchFamily="34" charset="-122"/>
              <a:ea typeface="微软雅黑" panose="020B0503020204020204" pitchFamily="34" charset="-122"/>
            </a:endParaRPr>
          </a:p>
          <a:p>
            <a:r>
              <a:rPr lang="zh-CN" altLang="en-US" sz="1400" dirty="0"/>
              <a:t>分层前收敛时间为</a:t>
            </a:r>
            <a:r>
              <a:rPr lang="en-US" altLang="zh-CN" sz="1400" dirty="0"/>
              <a:t>5.03s</a:t>
            </a:r>
            <a:r>
              <a:rPr lang="zh-CN" altLang="en-US" sz="1400" dirty="0"/>
              <a:t>。</a:t>
            </a:r>
            <a:endParaRPr lang="en-US" altLang="zh-CN" sz="1400" dirty="0"/>
          </a:p>
          <a:p>
            <a:r>
              <a:rPr lang="zh-CN" altLang="en-US" sz="1400" dirty="0"/>
              <a:t>分层后收敛时间为</a:t>
            </a:r>
            <a:r>
              <a:rPr lang="en-US" altLang="zh-CN" sz="1400" dirty="0"/>
              <a:t>3.14s </a:t>
            </a:r>
            <a:r>
              <a:rPr lang="zh-CN" altLang="en-US" sz="1400" dirty="0"/>
              <a:t>。</a:t>
            </a:r>
            <a:endParaRPr lang="en-US" altLang="zh-CN" sz="1400" dirty="0"/>
          </a:p>
          <a:p>
            <a:pPr marL="0" indent="0">
              <a:buNone/>
            </a:pPr>
            <a:r>
              <a:rPr lang="zh-CN" altLang="en-US" sz="1600" b="1" dirty="0"/>
              <a:t>平均同步误差：</a:t>
            </a:r>
            <a:endParaRPr lang="en-US" altLang="zh-CN" sz="1600" b="1" dirty="0">
              <a:latin typeface="微软雅黑" panose="020B0503020204020204" pitchFamily="34" charset="-122"/>
              <a:ea typeface="微软雅黑" panose="020B0503020204020204" pitchFamily="34" charset="-122"/>
            </a:endParaRPr>
          </a:p>
          <a:p>
            <a:r>
              <a:rPr lang="zh-CN" altLang="en-US" sz="1400" dirty="0"/>
              <a:t>分层前同步误差最后稳定在</a:t>
            </a:r>
            <a:r>
              <a:rPr lang="en-US" altLang="zh-CN" sz="1400" dirty="0"/>
              <a:t>1μs</a:t>
            </a:r>
            <a:r>
              <a:rPr lang="zh-CN" altLang="en-US" sz="1400" dirty="0"/>
              <a:t>左右</a:t>
            </a:r>
            <a:endParaRPr lang="en-US" altLang="zh-CN" sz="1400" dirty="0"/>
          </a:p>
          <a:p>
            <a:r>
              <a:rPr lang="zh-CN" altLang="en-US" sz="1400" dirty="0"/>
              <a:t>分层后同步误差最后稳定在</a:t>
            </a:r>
            <a:r>
              <a:rPr lang="en-US" altLang="zh-CN" sz="1400" dirty="0"/>
              <a:t>490ns</a:t>
            </a:r>
            <a:r>
              <a:rPr lang="zh-CN" altLang="en-US" sz="1400" dirty="0"/>
              <a:t>左右</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时钟同步的均衡器设计</a:t>
              </a:r>
              <a:endParaRPr lang="zh-CN" altLang="en-US" sz="2400" b="1"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异构网络的时钟同步优化</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endParaRPr lang="zh-CN" altLang="en-US" dirty="0"/>
          </a:p>
        </p:txBody>
      </p:sp>
      <p:sp>
        <p:nvSpPr>
          <p:cNvPr id="5" name="文本框 4"/>
          <p:cNvSpPr txBox="1"/>
          <p:nvPr/>
        </p:nvSpPr>
        <p:spPr>
          <a:xfrm>
            <a:off x="7094863" y="4046762"/>
            <a:ext cx="1771325" cy="646331"/>
          </a:xfrm>
          <a:prstGeom prst="rect">
            <a:avLst/>
          </a:prstGeom>
          <a:noFill/>
        </p:spPr>
        <p:txBody>
          <a:bodyPr wrap="square" rtlCol="0">
            <a:spAutoFit/>
          </a:bodyPr>
          <a:lstStyle/>
          <a:p>
            <a:r>
              <a:rPr lang="en-US" altLang="zh-CN" dirty="0"/>
              <a:t>5G</a:t>
            </a:r>
            <a:r>
              <a:rPr lang="zh-CN" altLang="en-US" dirty="0"/>
              <a:t>网络种多径衰落产生原因</a:t>
            </a:r>
            <a:endParaRPr lang="zh-CN" altLang="en-US" dirty="0"/>
          </a:p>
        </p:txBody>
      </p:sp>
      <p:sp>
        <p:nvSpPr>
          <p:cNvPr id="7" name="箭头: 下 6"/>
          <p:cNvSpPr/>
          <p:nvPr/>
        </p:nvSpPr>
        <p:spPr>
          <a:xfrm>
            <a:off x="7303647" y="5306400"/>
            <a:ext cx="273277" cy="646331"/>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070871" y="6211306"/>
            <a:ext cx="3196879" cy="338554"/>
          </a:xfrm>
          <a:prstGeom prst="rect">
            <a:avLst/>
          </a:prstGeom>
          <a:noFill/>
          <a:ln>
            <a:noFill/>
          </a:ln>
        </p:spPr>
        <p:txBody>
          <a:bodyPr wrap="square" rtlCol="0">
            <a:spAutoFit/>
          </a:bodyPr>
          <a:lstStyle/>
          <a:p>
            <a:r>
              <a:rPr lang="zh-CN" altLang="en-US" sz="1600" dirty="0"/>
              <a:t>缺少均衡器保证抗干扰能力</a:t>
            </a:r>
            <a:endParaRPr lang="zh-CN" altLang="en-US" dirty="0"/>
          </a:p>
        </p:txBody>
      </p:sp>
      <p:sp>
        <p:nvSpPr>
          <p:cNvPr id="18" name="右大括号 17"/>
          <p:cNvSpPr/>
          <p:nvPr/>
        </p:nvSpPr>
        <p:spPr>
          <a:xfrm>
            <a:off x="6405451" y="2864758"/>
            <a:ext cx="453982" cy="2864387"/>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箭头连接符 20"/>
          <p:cNvCxnSpPr/>
          <p:nvPr/>
        </p:nvCxnSpPr>
        <p:spPr>
          <a:xfrm>
            <a:off x="5160792" y="6402617"/>
            <a:ext cx="766860" cy="0"/>
          </a:xfrm>
          <a:prstGeom prst="straightConnector1">
            <a:avLst/>
          </a:prstGeom>
          <a:ln w="38100">
            <a:solidFill>
              <a:srgbClr val="5885BE"/>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0" y="1541318"/>
            <a:ext cx="8372163" cy="98488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一、多径衰落介绍</a:t>
            </a:r>
            <a:endParaRPr lang="en-US" altLang="zh-CN" sz="1600" dirty="0"/>
          </a:p>
          <a:p>
            <a:r>
              <a:rPr lang="zh-CN" altLang="en-US" sz="1400" dirty="0"/>
              <a:t>在</a:t>
            </a:r>
            <a:r>
              <a:rPr lang="en-US" altLang="zh-CN" sz="1400" dirty="0"/>
              <a:t>5G</a:t>
            </a:r>
            <a:r>
              <a:rPr lang="zh-CN" altLang="en-US" sz="1400" dirty="0"/>
              <a:t>网络中，由于信号在传播过程中遇到不同的障碍物和表面，会产生多条路径到达接收端。这些路径中的信号可能具有不同的传播延迟、相位和幅度，从而导致接收端的信号叠加。这种现象被称为多径传播，它会导致多径衰落。</a:t>
            </a:r>
            <a:endParaRPr lang="zh-CN" altLang="en-US" sz="1400" dirty="0"/>
          </a:p>
        </p:txBody>
      </p:sp>
      <p:sp>
        <p:nvSpPr>
          <p:cNvPr id="14" name="内容占位符 3"/>
          <p:cNvSpPr txBox="1"/>
          <p:nvPr/>
        </p:nvSpPr>
        <p:spPr>
          <a:xfrm>
            <a:off x="355568" y="2446965"/>
            <a:ext cx="8510620" cy="384357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latin typeface="+mn-ea"/>
              </a:rPr>
              <a:t>信号反射</a:t>
            </a:r>
            <a:endParaRPr lang="en-US" altLang="zh-CN" b="1" dirty="0">
              <a:latin typeface="+mn-ea"/>
            </a:endParaRPr>
          </a:p>
          <a:p>
            <a:pPr lvl="1">
              <a:lnSpc>
                <a:spcPct val="150000"/>
              </a:lnSpc>
            </a:pPr>
            <a:r>
              <a:rPr lang="zh-CN" altLang="en-US" dirty="0"/>
              <a:t>当无线信号遇到障碍物时，部分信号会发生反射。</a:t>
            </a:r>
            <a:endParaRPr lang="en-US" altLang="zh-CN" dirty="0"/>
          </a:p>
          <a:p>
            <a:pPr lvl="1">
              <a:lnSpc>
                <a:spcPct val="150000"/>
              </a:lnSpc>
            </a:pPr>
            <a:r>
              <a:rPr lang="zh-CN" altLang="en-US" dirty="0"/>
              <a:t>反射信号与直射信号叠加，形成多径传播。</a:t>
            </a:r>
            <a:r>
              <a:rPr lang="zh-CN" altLang="en-US" dirty="0">
                <a:latin typeface="+mn-ea"/>
              </a:rPr>
              <a:t> </a:t>
            </a:r>
            <a:endParaRPr lang="en-US" altLang="zh-CN" baseline="30000" dirty="0">
              <a:latin typeface="+mn-ea"/>
            </a:endParaRPr>
          </a:p>
          <a:p>
            <a:pPr>
              <a:lnSpc>
                <a:spcPct val="150000"/>
              </a:lnSpc>
            </a:pPr>
            <a:r>
              <a:rPr lang="zh-CN" altLang="en-US" b="1" dirty="0">
                <a:latin typeface="+mn-ea"/>
              </a:rPr>
              <a:t>信号折射</a:t>
            </a:r>
            <a:endParaRPr lang="en-US" altLang="zh-CN" b="1" dirty="0">
              <a:latin typeface="+mn-ea"/>
            </a:endParaRPr>
          </a:p>
          <a:p>
            <a:pPr lvl="1">
              <a:lnSpc>
                <a:spcPct val="150000"/>
              </a:lnSpc>
            </a:pPr>
            <a:r>
              <a:rPr lang="zh-CN" altLang="en-US" dirty="0"/>
              <a:t>当无线信号穿过障碍物或沿着地面传播时，会发生折射。</a:t>
            </a:r>
            <a:endParaRPr lang="en-US" altLang="zh-CN" dirty="0"/>
          </a:p>
          <a:p>
            <a:pPr lvl="1">
              <a:lnSpc>
                <a:spcPct val="150000"/>
              </a:lnSpc>
            </a:pPr>
            <a:r>
              <a:rPr lang="zh-CN" altLang="en-US" dirty="0"/>
              <a:t>产生多个信号路径。</a:t>
            </a:r>
            <a:endParaRPr lang="en-US" altLang="zh-CN" baseline="30000" dirty="0">
              <a:latin typeface="+mn-ea"/>
            </a:endParaRPr>
          </a:p>
          <a:p>
            <a:pPr>
              <a:lnSpc>
                <a:spcPct val="150000"/>
              </a:lnSpc>
            </a:pPr>
            <a:r>
              <a:rPr lang="zh-CN" altLang="en-US" b="1" dirty="0">
                <a:latin typeface="+mn-ea"/>
              </a:rPr>
              <a:t>信号散射</a:t>
            </a:r>
            <a:endParaRPr lang="en-US" altLang="zh-CN" b="1" dirty="0">
              <a:latin typeface="+mn-ea"/>
            </a:endParaRPr>
          </a:p>
          <a:p>
            <a:pPr lvl="1">
              <a:lnSpc>
                <a:spcPct val="150000"/>
              </a:lnSpc>
            </a:pPr>
            <a:r>
              <a:rPr lang="zh-CN" altLang="en-US" dirty="0"/>
              <a:t>在传播过程中可能遇到不规则表面。</a:t>
            </a:r>
            <a:endParaRPr lang="en-US" altLang="zh-CN" dirty="0"/>
          </a:p>
          <a:p>
            <a:pPr lvl="1">
              <a:lnSpc>
                <a:spcPct val="150000"/>
              </a:lnSpc>
            </a:pPr>
            <a:r>
              <a:rPr lang="zh-CN" altLang="en-US" dirty="0"/>
              <a:t>导致信号被散射到多个方向，进一步产生多径传播。</a:t>
            </a:r>
            <a:endParaRPr lang="en-US" altLang="zh-CN" baseline="30000" dirty="0">
              <a:latin typeface="+mn-ea"/>
            </a:endParaRPr>
          </a:p>
          <a:p>
            <a:pPr>
              <a:lnSpc>
                <a:spcPct val="150000"/>
              </a:lnSpc>
            </a:pPr>
            <a:r>
              <a:rPr lang="zh-CN" altLang="en-US" b="1" dirty="0">
                <a:latin typeface="+mn-ea"/>
              </a:rPr>
              <a:t>大载波间隔（</a:t>
            </a:r>
            <a:r>
              <a:rPr lang="en-US" altLang="zh-CN" b="1" dirty="0">
                <a:latin typeface="+mn-ea"/>
              </a:rPr>
              <a:t>SCS</a:t>
            </a:r>
            <a:r>
              <a:rPr lang="zh-CN" altLang="en-US" b="1" dirty="0">
                <a:latin typeface="+mn-ea"/>
              </a:rPr>
              <a:t>）</a:t>
            </a:r>
            <a:endParaRPr lang="en-US" altLang="zh-CN" b="1" dirty="0">
              <a:latin typeface="+mn-ea"/>
            </a:endParaRPr>
          </a:p>
          <a:p>
            <a:pPr lvl="1">
              <a:lnSpc>
                <a:spcPct val="150000"/>
              </a:lnSpc>
            </a:pPr>
            <a:r>
              <a:rPr lang="zh-CN" altLang="en-US" dirty="0"/>
              <a:t>在</a:t>
            </a:r>
            <a:r>
              <a:rPr lang="en-US" altLang="zh-CN" dirty="0"/>
              <a:t>5G</a:t>
            </a:r>
            <a:r>
              <a:rPr lang="zh-CN" altLang="en-US" dirty="0"/>
              <a:t>网络中，为了提高频谱利用率和实现更大的带宽，通常会采用较大的</a:t>
            </a:r>
            <a:r>
              <a:rPr lang="en-US" altLang="zh-CN" dirty="0"/>
              <a:t>SCS</a:t>
            </a:r>
            <a:r>
              <a:rPr lang="zh-CN" altLang="en-US" dirty="0"/>
              <a:t>。</a:t>
            </a:r>
            <a:endParaRPr lang="en-US" altLang="zh-CN" dirty="0"/>
          </a:p>
          <a:p>
            <a:pPr lvl="1">
              <a:lnSpc>
                <a:spcPct val="150000"/>
              </a:lnSpc>
            </a:pPr>
            <a:r>
              <a:rPr lang="zh-CN" altLang="en-US" dirty="0"/>
              <a:t>较大的</a:t>
            </a:r>
            <a:r>
              <a:rPr lang="en-US" altLang="zh-CN" dirty="0"/>
              <a:t>SCS</a:t>
            </a:r>
            <a:r>
              <a:rPr lang="zh-CN" altLang="en-US" dirty="0"/>
              <a:t>会导致多径效应更加明显。</a:t>
            </a:r>
            <a:endParaRPr lang="zh-CN" altLang="en-US" dirty="0"/>
          </a:p>
          <a:p>
            <a:pPr>
              <a:lnSpc>
                <a:spcPct val="150000"/>
              </a:lnSpc>
            </a:pPr>
            <a:endParaRPr lang="en-US" altLang="zh-CN" baseline="30000" dirty="0">
              <a:latin typeface="+mn-ea"/>
            </a:endParaRPr>
          </a:p>
        </p:txBody>
      </p:sp>
      <p:sp>
        <p:nvSpPr>
          <p:cNvPr id="10" name="文本框 9"/>
          <p:cNvSpPr txBox="1"/>
          <p:nvPr/>
        </p:nvSpPr>
        <p:spPr>
          <a:xfrm>
            <a:off x="494025" y="6211306"/>
            <a:ext cx="4529667" cy="338554"/>
          </a:xfrm>
          <a:prstGeom prst="rect">
            <a:avLst/>
          </a:prstGeom>
          <a:noFill/>
        </p:spPr>
        <p:txBody>
          <a:bodyPr wrap="square" rtlCol="0">
            <a:spAutoFit/>
          </a:bodyPr>
          <a:lstStyle/>
          <a:p>
            <a:r>
              <a:rPr lang="zh-CN" altLang="en-US" sz="1600" b="1" dirty="0"/>
              <a:t>工业复杂环境下多径衰落对时钟同步精度的影响</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2132" y="1641514"/>
            <a:ext cx="4431868" cy="3327094"/>
          </a:xfrm>
          <a:prstGeom prst="rect">
            <a:avLst/>
          </a:prstGeom>
        </p:spPr>
      </p:pic>
      <p:sp>
        <p:nvSpPr>
          <p:cNvPr id="6" name="文本框 5"/>
          <p:cNvSpPr txBox="1"/>
          <p:nvPr/>
        </p:nvSpPr>
        <p:spPr>
          <a:xfrm>
            <a:off x="5100809" y="5058522"/>
            <a:ext cx="4219462" cy="646331"/>
          </a:xfrm>
          <a:prstGeom prst="rect">
            <a:avLst/>
          </a:prstGeom>
          <a:noFill/>
        </p:spPr>
        <p:txBody>
          <a:bodyPr wrap="square" rtlCol="0">
            <a:spAutoFit/>
          </a:bodyPr>
          <a:lstStyle/>
          <a:p>
            <a:r>
              <a:rPr lang="zh-CN" altLang="en-US" sz="1200" dirty="0"/>
              <a:t>参数设置：</a:t>
            </a:r>
            <a:endParaRPr lang="en-US" altLang="zh-CN" sz="1200" dirty="0"/>
          </a:p>
          <a:p>
            <a:r>
              <a:rPr lang="zh-CN" altLang="en-US" sz="1200" dirty="0"/>
              <a:t>信号长度 </a:t>
            </a:r>
            <a:r>
              <a:rPr lang="en-US" altLang="zh-CN" sz="1200" dirty="0"/>
              <a:t>N = 1000</a:t>
            </a:r>
            <a:r>
              <a:rPr lang="zh-CN" altLang="en-US" sz="1200" dirty="0"/>
              <a:t>（样本数） 测试次数 </a:t>
            </a:r>
            <a:r>
              <a:rPr lang="en-US" altLang="zh-CN" sz="1200" dirty="0" err="1"/>
              <a:t>num_tests</a:t>
            </a:r>
            <a:r>
              <a:rPr lang="en-US" altLang="zh-CN" sz="1200" dirty="0"/>
              <a:t> = 100</a:t>
            </a:r>
            <a:r>
              <a:rPr lang="zh-CN" altLang="en-US" sz="1200" dirty="0"/>
              <a:t>，</a:t>
            </a:r>
            <a:endParaRPr lang="zh-CN" altLang="en-US" sz="1200" dirty="0"/>
          </a:p>
          <a:p>
            <a:r>
              <a:rPr lang="zh-CN" altLang="en-US" sz="1200" dirty="0"/>
              <a:t>最大延迟扩展 </a:t>
            </a:r>
            <a:r>
              <a:rPr lang="en-US" altLang="zh-CN" sz="1200" dirty="0" err="1"/>
              <a:t>max_delay_spread</a:t>
            </a:r>
            <a:r>
              <a:rPr lang="en-US" altLang="zh-CN" sz="1200" dirty="0"/>
              <a:t> = 50</a:t>
            </a:r>
            <a:endParaRPr lang="zh-CN" altLang="en-US" sz="1200" dirty="0"/>
          </a:p>
        </p:txBody>
      </p:sp>
      <p:sp>
        <p:nvSpPr>
          <p:cNvPr id="9" name="Content Placeholder 1"/>
          <p:cNvSpPr>
            <a:spLocks noGrp="1"/>
          </p:cNvSpPr>
          <p:nvPr>
            <p:ph sz="quarter" idx="10"/>
          </p:nvPr>
        </p:nvSpPr>
        <p:spPr>
          <a:xfrm>
            <a:off x="494023" y="1643698"/>
            <a:ext cx="4431868" cy="4984791"/>
          </a:xfrm>
        </p:spPr>
        <p:txBody>
          <a:bodyPr>
            <a:normAutofit fontScale="85000" lnSpcReduction="20000"/>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、多径衰落对同步精度的影响</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时延扩散：</a:t>
            </a:r>
            <a:endParaRPr lang="en-US" altLang="zh-CN" sz="1600" b="1" dirty="0">
              <a:latin typeface="微软雅黑" panose="020B0503020204020204" pitchFamily="34" charset="-122"/>
              <a:ea typeface="微软雅黑" panose="020B0503020204020204" pitchFamily="34" charset="-122"/>
            </a:endParaRPr>
          </a:p>
          <a:p>
            <a:r>
              <a:rPr lang="zh-CN" altLang="en-US" sz="1400" b="1" dirty="0">
                <a:solidFill>
                  <a:srgbClr val="C00000"/>
                </a:solidFill>
                <a:latin typeface="微软雅黑" panose="020B0503020204020204" pitchFamily="34" charset="-122"/>
                <a:ea typeface="微软雅黑" panose="020B0503020204020204" pitchFamily="34" charset="-122"/>
              </a:rPr>
              <a:t>原因</a:t>
            </a:r>
            <a:r>
              <a:rPr lang="zh-CN" altLang="en-US" sz="1400" dirty="0"/>
              <a:t>：由于多径传播的存在，接收端收到的信号具有不同的传播延迟。这将导致接收端信号的时延扩散，从而影响时钟同步的精度。</a:t>
            </a:r>
            <a:endParaRPr lang="en-US" altLang="zh-CN" sz="1400" dirty="0">
              <a:latin typeface="微软雅黑" panose="020B0503020204020204" pitchFamily="34" charset="-122"/>
              <a:ea typeface="微软雅黑" panose="020B0503020204020204" pitchFamily="34" charset="-122"/>
            </a:endParaRPr>
          </a:p>
          <a:p>
            <a:r>
              <a:rPr lang="zh-CN" altLang="en-US" sz="1400" b="1" dirty="0">
                <a:solidFill>
                  <a:srgbClr val="C00000"/>
                </a:solidFill>
                <a:latin typeface="微软雅黑" panose="020B0503020204020204" pitchFamily="34" charset="-122"/>
                <a:ea typeface="微软雅黑" panose="020B0503020204020204" pitchFamily="34" charset="-122"/>
              </a:rPr>
              <a:t>时延公式</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0" indent="0">
              <a:buNone/>
            </a:pPr>
            <a:r>
              <a:rPr lang="zh-CN" altLang="en-US" sz="1600" b="1" dirty="0"/>
              <a:t>信号干扰：</a:t>
            </a:r>
            <a:endParaRPr lang="en-US" altLang="zh-CN" sz="1600" b="1" dirty="0">
              <a:latin typeface="微软雅黑" panose="020B0503020204020204" pitchFamily="34" charset="-122"/>
              <a:ea typeface="微软雅黑" panose="020B0503020204020204" pitchFamily="34" charset="-122"/>
            </a:endParaRPr>
          </a:p>
          <a:p>
            <a:r>
              <a:rPr lang="zh-CN" altLang="en-US" sz="1400" dirty="0"/>
              <a:t>多径信号具有不同的幅度和相位，它们在接收端叠加时可能产生相互干扰。这种干扰可能导致接收端的信号失真，进一步影响时钟同步的精度。</a:t>
            </a:r>
            <a:endParaRPr lang="en-US" altLang="zh-CN" sz="1400" dirty="0"/>
          </a:p>
          <a:p>
            <a:r>
              <a:rPr lang="zh-CN" altLang="en-US" sz="1400" dirty="0"/>
              <a:t>可以用该公式表示：</a:t>
            </a:r>
            <a:endParaRPr lang="en-US" altLang="zh-CN" sz="1400" dirty="0"/>
          </a:p>
          <a:p>
            <a:pPr marL="0" indent="0">
              <a:buNone/>
            </a:pPr>
            <a:r>
              <a:rPr lang="zh-CN" altLang="en-US" sz="1600" b="1" dirty="0"/>
              <a:t>符号间干扰：</a:t>
            </a:r>
            <a:endParaRPr lang="en-US" altLang="zh-CN" sz="1600" b="1" dirty="0"/>
          </a:p>
          <a:p>
            <a:r>
              <a:rPr lang="zh-CN" altLang="en-US" sz="1400" dirty="0"/>
              <a:t>由于多径传播导致的时延扩散，相邻符号可能在接收端发生重叠，从而引起符号间干扰。</a:t>
            </a:r>
            <a:r>
              <a:rPr lang="en-US" altLang="zh-CN" sz="1400" dirty="0"/>
              <a:t>ISI</a:t>
            </a:r>
            <a:r>
              <a:rPr lang="zh-CN" altLang="en-US" sz="1400" dirty="0"/>
              <a:t>对时钟同步的精度和性能产生负面影响。</a:t>
            </a:r>
            <a:endParaRPr lang="en-US" altLang="zh-CN" sz="1400" dirty="0"/>
          </a:p>
          <a:p>
            <a:pPr marL="0" indent="0">
              <a:buNone/>
            </a:pPr>
            <a:r>
              <a:rPr lang="zh-CN" altLang="en-US" sz="1600" b="1" dirty="0"/>
              <a:t>频谱效率降低：</a:t>
            </a:r>
            <a:endParaRPr lang="en-US" altLang="zh-CN" sz="1600" b="1" dirty="0"/>
          </a:p>
          <a:p>
            <a:r>
              <a:rPr lang="zh-CN" altLang="en-US" sz="1400" dirty="0"/>
              <a:t>由于多径衰落，信号的频谱效率可能会降低。在频谱资源有限的情况下，这可能会限制时钟同步的性能。</a:t>
            </a:r>
            <a:endParaRPr lang="en-US" altLang="zh-CN" sz="1400" dirty="0"/>
          </a:p>
          <a:p>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1614450" y="3009900"/>
          <a:ext cx="501650" cy="419100"/>
        </p:xfrm>
        <a:graphic>
          <a:graphicData uri="http://schemas.openxmlformats.org/presentationml/2006/ole">
            <mc:AlternateContent xmlns:mc="http://schemas.openxmlformats.org/markup-compatibility/2006">
              <mc:Choice xmlns:v="urn:schemas-microsoft-com:vml" Requires="v">
                <p:oleObj spid="_x0000_s21749" name="AxMath" r:id="rId2" imgW="1133475" imgH="1133475" progId="Equation.AxMath">
                  <p:embed/>
                </p:oleObj>
              </mc:Choice>
              <mc:Fallback>
                <p:oleObj name="AxMath" r:id="rId2" imgW="1133475" imgH="1133475" progId="Equation.AxMath">
                  <p:embed/>
                  <p:pic>
                    <p:nvPicPr>
                      <p:cNvPr id="0" name="图片 21748"/>
                      <p:cNvPicPr/>
                      <p:nvPr/>
                    </p:nvPicPr>
                    <p:blipFill>
                      <a:blip r:embed="rId3"/>
                      <a:stretch>
                        <a:fillRect/>
                      </a:stretch>
                    </p:blipFill>
                    <p:spPr>
                      <a:xfrm>
                        <a:off x="1614450" y="3009900"/>
                        <a:ext cx="501650" cy="4191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116100" y="4138758"/>
          <a:ext cx="2079625" cy="484188"/>
        </p:xfrm>
        <a:graphic>
          <a:graphicData uri="http://schemas.openxmlformats.org/presentationml/2006/ole">
            <mc:AlternateContent xmlns:mc="http://schemas.openxmlformats.org/markup-compatibility/2006">
              <mc:Choice xmlns:v="urn:schemas-microsoft-com:vml" Requires="v">
                <p:oleObj spid="_x0000_s21750" name="AxMath" r:id="rId4" imgW="1133475" imgH="1133475" progId="Equation.AxMath">
                  <p:embed/>
                </p:oleObj>
              </mc:Choice>
              <mc:Fallback>
                <p:oleObj name="AxMath" r:id="rId4" imgW="1133475" imgH="1133475" progId="Equation.AxMath">
                  <p:embed/>
                  <p:pic>
                    <p:nvPicPr>
                      <p:cNvPr id="0" name="图片 21749"/>
                      <p:cNvPicPr/>
                      <p:nvPr/>
                    </p:nvPicPr>
                    <p:blipFill>
                      <a:blip r:embed="rId5"/>
                      <a:stretch>
                        <a:fillRect/>
                      </a:stretch>
                    </p:blipFill>
                    <p:spPr>
                      <a:xfrm>
                        <a:off x="2116100" y="4138758"/>
                        <a:ext cx="2079625" cy="484188"/>
                      </a:xfrm>
                      <a:prstGeom prst="rect">
                        <a:avLst/>
                      </a:prstGeom>
                    </p:spPr>
                  </p:pic>
                </p:oleObj>
              </mc:Fallback>
            </mc:AlternateContent>
          </a:graphicData>
        </a:graphic>
      </p:graphicFrame>
      <p:sp>
        <p:nvSpPr>
          <p:cNvPr id="12" name="文本框 11"/>
          <p:cNvSpPr txBox="1"/>
          <p:nvPr/>
        </p:nvSpPr>
        <p:spPr>
          <a:xfrm>
            <a:off x="5277080" y="5982159"/>
            <a:ext cx="3481330" cy="646331"/>
          </a:xfrm>
          <a:prstGeom prst="rect">
            <a:avLst/>
          </a:prstGeom>
          <a:noFill/>
        </p:spPr>
        <p:txBody>
          <a:bodyPr wrap="square" rtlCol="0">
            <a:spAutoFit/>
          </a:bodyPr>
          <a:lstStyle/>
          <a:p>
            <a:r>
              <a:rPr lang="zh-CN" altLang="en-US" b="1" dirty="0"/>
              <a:t>随着延迟扩展的增加，同步误差的平均值也相应地增加</a:t>
            </a:r>
            <a:endParaRPr lang="zh-CN" alt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面向</a:t>
            </a:r>
            <a:r>
              <a:rPr lang="en-US" altLang="zh-CN" dirty="0"/>
              <a:t>5G-TSN</a:t>
            </a:r>
            <a:r>
              <a:rPr lang="zh-CN" altLang="en-US" dirty="0"/>
              <a:t>时钟同步的均衡器设计</a:t>
            </a:r>
            <a:endParaRPr lang="zh-CN" altLang="en-US" dirty="0"/>
          </a:p>
        </p:txBody>
      </p:sp>
      <p:sp>
        <p:nvSpPr>
          <p:cNvPr id="4" name="Content Placeholder 1"/>
          <p:cNvSpPr>
            <a:spLocks noGrp="1"/>
          </p:cNvSpPr>
          <p:nvPr>
            <p:ph sz="quarter" idx="10"/>
          </p:nvPr>
        </p:nvSpPr>
        <p:spPr>
          <a:xfrm>
            <a:off x="494022" y="1643698"/>
            <a:ext cx="5223731" cy="4984791"/>
          </a:xfrm>
        </p:spPr>
        <p:txBody>
          <a:bodyPr>
            <a:normAutofit lnSpcReduction="10000"/>
          </a:bodyPr>
          <a:lstStyle/>
          <a:p>
            <a:pPr marL="0" indent="0">
              <a:buNone/>
            </a:pPr>
            <a:r>
              <a:rPr lang="zh-CN" altLang="en-US" b="1" dirty="0">
                <a:latin typeface="微软雅黑" panose="020B0503020204020204" pitchFamily="34" charset="-122"/>
                <a:ea typeface="微软雅黑" panose="020B0503020204020204" pitchFamily="34" charset="-122"/>
              </a:rPr>
              <a:t>三、均衡器分类</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线性均衡器：</a:t>
            </a:r>
            <a:endParaRPr lang="en-US" altLang="zh-CN" sz="1600" b="1" dirty="0">
              <a:latin typeface="微软雅黑" panose="020B0503020204020204" pitchFamily="34" charset="-122"/>
              <a:ea typeface="微软雅黑" panose="020B0503020204020204" pitchFamily="34" charset="-122"/>
            </a:endParaRPr>
          </a:p>
          <a:p>
            <a:r>
              <a:rPr lang="zh-CN" altLang="en-US" sz="1400" dirty="0"/>
              <a:t>其原理是线性地组合接收信号的多个样本以最小化均方误差。</a:t>
            </a:r>
            <a:endParaRPr lang="en-US" altLang="zh-CN" sz="1400" dirty="0"/>
          </a:p>
          <a:p>
            <a:r>
              <a:rPr lang="zh-CN" altLang="en-US" sz="1400" dirty="0"/>
              <a:t>均衡器权重 </a:t>
            </a:r>
            <a:r>
              <a:rPr lang="en-US" altLang="zh-CN" sz="1400" dirty="0"/>
              <a:t>w[k]</a:t>
            </a:r>
            <a:r>
              <a:rPr lang="zh-CN" altLang="en-US" sz="1400" dirty="0"/>
              <a:t>可以通过最小均方误差</a:t>
            </a:r>
            <a:r>
              <a:rPr lang="en-US" altLang="zh-CN" sz="1400" dirty="0"/>
              <a:t>(MMSE)</a:t>
            </a:r>
            <a:r>
              <a:rPr lang="zh-CN" altLang="en-US" sz="1400" dirty="0"/>
              <a:t>进行优化</a:t>
            </a:r>
            <a:endParaRPr lang="en-US" altLang="zh-CN" sz="1400" dirty="0"/>
          </a:p>
          <a:p>
            <a:pPr marL="0" indent="0">
              <a:buNone/>
            </a:pPr>
            <a:r>
              <a:rPr lang="zh-CN" altLang="en-US" sz="1600" b="1" dirty="0"/>
              <a:t>判决反馈均衡器：</a:t>
            </a:r>
            <a:endParaRPr lang="en-US" altLang="zh-CN" sz="1600" b="1" dirty="0">
              <a:latin typeface="微软雅黑" panose="020B0503020204020204" pitchFamily="34" charset="-122"/>
              <a:ea typeface="微软雅黑" panose="020B0503020204020204" pitchFamily="34" charset="-122"/>
            </a:endParaRPr>
          </a:p>
          <a:p>
            <a:r>
              <a:rPr lang="zh-CN" altLang="en-US" sz="1400" dirty="0"/>
              <a:t>判决反馈均衡器（</a:t>
            </a:r>
            <a:r>
              <a:rPr lang="en-US" altLang="zh-CN" sz="1400" dirty="0"/>
              <a:t>DFE</a:t>
            </a:r>
            <a:r>
              <a:rPr lang="zh-CN" altLang="en-US" sz="1400" dirty="0"/>
              <a:t>）是一种非线性均衡器，可以有效地处理信号中的</a:t>
            </a:r>
            <a:r>
              <a:rPr lang="en-US" altLang="zh-CN" sz="1400" dirty="0"/>
              <a:t>ISI</a:t>
            </a:r>
            <a:r>
              <a:rPr lang="zh-CN" altLang="en-US" sz="1400" dirty="0"/>
              <a:t>。</a:t>
            </a:r>
            <a:r>
              <a:rPr lang="en-US" altLang="zh-CN" sz="1400" dirty="0"/>
              <a:t>DFE </a:t>
            </a:r>
            <a:r>
              <a:rPr lang="zh-CN" altLang="en-US" sz="1400" dirty="0"/>
              <a:t>由一个前馈滤波器（</a:t>
            </a:r>
            <a:r>
              <a:rPr lang="en-US" altLang="zh-CN" sz="1400" dirty="0"/>
              <a:t>FF</a:t>
            </a:r>
            <a:r>
              <a:rPr lang="zh-CN" altLang="en-US" sz="1400" dirty="0"/>
              <a:t>）和一个反馈滤波器（</a:t>
            </a:r>
            <a:r>
              <a:rPr lang="en-US" altLang="zh-CN" sz="1400" dirty="0"/>
              <a:t>FB</a:t>
            </a:r>
            <a:r>
              <a:rPr lang="zh-CN" altLang="en-US" sz="1400" dirty="0"/>
              <a:t>）组成。</a:t>
            </a:r>
            <a:endParaRPr lang="en-US" altLang="zh-CN" sz="1400" dirty="0"/>
          </a:p>
          <a:p>
            <a:r>
              <a:rPr lang="en-US" altLang="zh-CN" sz="1400" dirty="0"/>
              <a:t>DFE </a:t>
            </a:r>
            <a:r>
              <a:rPr lang="zh-CN" altLang="en-US" sz="1400" dirty="0"/>
              <a:t>的权重可以通过 </a:t>
            </a:r>
            <a:r>
              <a:rPr lang="en-US" altLang="zh-CN" sz="1400" dirty="0"/>
              <a:t>MMSE </a:t>
            </a:r>
            <a:r>
              <a:rPr lang="zh-CN" altLang="en-US" sz="1400" dirty="0"/>
              <a:t>方法或 最小均方</a:t>
            </a:r>
            <a:r>
              <a:rPr lang="en-US" altLang="zh-CN" sz="1400" dirty="0"/>
              <a:t>(LMS) </a:t>
            </a:r>
            <a:r>
              <a:rPr lang="zh-CN" altLang="en-US" sz="1400" dirty="0"/>
              <a:t>方法进行优化。</a:t>
            </a:r>
            <a:endParaRPr lang="en-US" altLang="zh-CN" sz="1400" dirty="0"/>
          </a:p>
          <a:p>
            <a:pPr marL="0" indent="0">
              <a:buNone/>
            </a:pPr>
            <a:r>
              <a:rPr lang="zh-CN" altLang="en-US" sz="1600" b="1" dirty="0"/>
              <a:t>自适应均衡器：</a:t>
            </a:r>
            <a:endParaRPr lang="en-US" altLang="zh-CN" sz="1600" b="1" dirty="0"/>
          </a:p>
          <a:p>
            <a:r>
              <a:rPr lang="zh-CN" altLang="en-US" sz="1400" dirty="0"/>
              <a:t>自适应均衡器是一种能够根据信道条件自动调整权重的均衡器。</a:t>
            </a:r>
            <a:endParaRPr lang="en-US" altLang="zh-CN" sz="1400" dirty="0"/>
          </a:p>
          <a:p>
            <a:r>
              <a:rPr lang="zh-CN" altLang="en-US" sz="1400" dirty="0"/>
              <a:t>通常采用最小均方误差（</a:t>
            </a:r>
            <a:r>
              <a:rPr lang="en-US" altLang="zh-CN" sz="1400" dirty="0"/>
              <a:t>LMS</a:t>
            </a:r>
            <a:r>
              <a:rPr lang="zh-CN" altLang="en-US" sz="1400" dirty="0"/>
              <a:t>）算法或其变种（如 </a:t>
            </a:r>
            <a:r>
              <a:rPr lang="en-US" altLang="zh-CN" sz="1400" dirty="0"/>
              <a:t>RLS </a:t>
            </a:r>
            <a:r>
              <a:rPr lang="zh-CN" altLang="en-US" sz="1400" dirty="0"/>
              <a:t>算法）来更新权重。</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6072187" y="2897356"/>
          <a:ext cx="1752600" cy="484188"/>
        </p:xfrm>
        <a:graphic>
          <a:graphicData uri="http://schemas.openxmlformats.org/presentationml/2006/ole">
            <mc:AlternateContent xmlns:mc="http://schemas.openxmlformats.org/markup-compatibility/2006">
              <mc:Choice xmlns:v="urn:schemas-microsoft-com:vml" Requires="v">
                <p:oleObj spid="_x0000_s22878" name="AxMath" r:id="rId1" imgW="1133475" imgH="1133475" progId="Equation.AxMath">
                  <p:embed/>
                </p:oleObj>
              </mc:Choice>
              <mc:Fallback>
                <p:oleObj name="AxMath" r:id="rId1" imgW="1133475" imgH="1133475" progId="Equation.AxMath">
                  <p:embed/>
                  <p:pic>
                    <p:nvPicPr>
                      <p:cNvPr id="0" name="图片 22877"/>
                      <p:cNvPicPr/>
                      <p:nvPr/>
                    </p:nvPicPr>
                    <p:blipFill>
                      <a:blip r:embed="rId2"/>
                      <a:stretch>
                        <a:fillRect/>
                      </a:stretch>
                    </p:blipFill>
                    <p:spPr>
                      <a:xfrm>
                        <a:off x="6072187" y="2897356"/>
                        <a:ext cx="1752600" cy="48418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072187" y="4136093"/>
          <a:ext cx="3071813" cy="485775"/>
        </p:xfrm>
        <a:graphic>
          <a:graphicData uri="http://schemas.openxmlformats.org/presentationml/2006/ole">
            <mc:AlternateContent xmlns:mc="http://schemas.openxmlformats.org/markup-compatibility/2006">
              <mc:Choice xmlns:v="urn:schemas-microsoft-com:vml" Requires="v">
                <p:oleObj spid="_x0000_s22879" name="AxMath" r:id="rId3" imgW="1133475" imgH="1133475" progId="Equation.AxMath">
                  <p:embed/>
                </p:oleObj>
              </mc:Choice>
              <mc:Fallback>
                <p:oleObj name="AxMath" r:id="rId3" imgW="1133475" imgH="1133475" progId="Equation.AxMath">
                  <p:embed/>
                  <p:pic>
                    <p:nvPicPr>
                      <p:cNvPr id="0" name="图片 22878"/>
                      <p:cNvPicPr/>
                      <p:nvPr/>
                    </p:nvPicPr>
                    <p:blipFill>
                      <a:blip r:embed="rId4"/>
                      <a:stretch>
                        <a:fillRect/>
                      </a:stretch>
                    </p:blipFill>
                    <p:spPr>
                      <a:xfrm>
                        <a:off x="6072187" y="4136093"/>
                        <a:ext cx="3071813" cy="485775"/>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6072187" y="5708173"/>
          <a:ext cx="1752600" cy="484188"/>
        </p:xfrm>
        <a:graphic>
          <a:graphicData uri="http://schemas.openxmlformats.org/presentationml/2006/ole">
            <mc:AlternateContent xmlns:mc="http://schemas.openxmlformats.org/markup-compatibility/2006">
              <mc:Choice xmlns:v="urn:schemas-microsoft-com:vml" Requires="v">
                <p:oleObj spid="_x0000_s22880" name="AxMath" r:id="rId5" imgW="1133475" imgH="1133475" progId="Equation.AxMath">
                  <p:embed/>
                </p:oleObj>
              </mc:Choice>
              <mc:Fallback>
                <p:oleObj name="AxMath" r:id="rId5" imgW="1133475" imgH="1133475" progId="Equation.AxMath">
                  <p:embed/>
                  <p:pic>
                    <p:nvPicPr>
                      <p:cNvPr id="0" name="图片 22879"/>
                      <p:cNvPicPr/>
                      <p:nvPr/>
                    </p:nvPicPr>
                    <p:blipFill>
                      <a:blip r:embed="rId2"/>
                      <a:stretch>
                        <a:fillRect/>
                      </a:stretch>
                    </p:blipFill>
                    <p:spPr>
                      <a:xfrm>
                        <a:off x="6072187" y="5708173"/>
                        <a:ext cx="1752600" cy="484188"/>
                      </a:xfrm>
                      <a:prstGeom prst="rect">
                        <a:avLst/>
                      </a:prstGeom>
                    </p:spPr>
                  </p:pic>
                </p:oleObj>
              </mc:Fallback>
            </mc:AlternateContent>
          </a:graphicData>
        </a:graphic>
      </p:graphicFrame>
      <p:sp>
        <p:nvSpPr>
          <p:cNvPr id="10" name="文本框 9"/>
          <p:cNvSpPr txBox="1"/>
          <p:nvPr/>
        </p:nvSpPr>
        <p:spPr>
          <a:xfrm>
            <a:off x="6072187" y="2579177"/>
            <a:ext cx="2071172" cy="307777"/>
          </a:xfrm>
          <a:prstGeom prst="rect">
            <a:avLst/>
          </a:prstGeom>
          <a:noFill/>
        </p:spPr>
        <p:txBody>
          <a:bodyPr wrap="square" rtlCol="0">
            <a:spAutoFit/>
          </a:bodyPr>
          <a:lstStyle/>
          <a:p>
            <a:r>
              <a:rPr lang="zh-CN" altLang="en-US" sz="1400" b="1" dirty="0"/>
              <a:t>输出信号</a:t>
            </a:r>
            <a:endParaRPr lang="zh-CN" altLang="en-US" sz="1400" b="1" dirty="0"/>
          </a:p>
        </p:txBody>
      </p:sp>
      <p:sp>
        <p:nvSpPr>
          <p:cNvPr id="11" name="文本框 10"/>
          <p:cNvSpPr txBox="1"/>
          <p:nvPr/>
        </p:nvSpPr>
        <p:spPr>
          <a:xfrm>
            <a:off x="6072187" y="3763344"/>
            <a:ext cx="2071172" cy="307777"/>
          </a:xfrm>
          <a:prstGeom prst="rect">
            <a:avLst/>
          </a:prstGeom>
          <a:noFill/>
        </p:spPr>
        <p:txBody>
          <a:bodyPr wrap="square" rtlCol="0">
            <a:spAutoFit/>
          </a:bodyPr>
          <a:lstStyle/>
          <a:p>
            <a:r>
              <a:rPr lang="zh-CN" altLang="en-US" sz="1400" b="1" dirty="0"/>
              <a:t>输出信号</a:t>
            </a:r>
            <a:endParaRPr lang="zh-CN" altLang="en-US" sz="1400" b="1" dirty="0"/>
          </a:p>
        </p:txBody>
      </p:sp>
      <p:sp>
        <p:nvSpPr>
          <p:cNvPr id="12" name="文本框 11"/>
          <p:cNvSpPr txBox="1"/>
          <p:nvPr/>
        </p:nvSpPr>
        <p:spPr>
          <a:xfrm>
            <a:off x="6072187" y="5400396"/>
            <a:ext cx="2071172" cy="307777"/>
          </a:xfrm>
          <a:prstGeom prst="rect">
            <a:avLst/>
          </a:prstGeom>
          <a:noFill/>
        </p:spPr>
        <p:txBody>
          <a:bodyPr wrap="square" rtlCol="0">
            <a:spAutoFit/>
          </a:bodyPr>
          <a:lstStyle/>
          <a:p>
            <a:r>
              <a:rPr lang="zh-CN" altLang="en-US" sz="1400" b="1" dirty="0"/>
              <a:t>输出信号</a:t>
            </a:r>
            <a:endParaRPr lang="zh-CN" altLang="en-US" sz="1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endParaRPr lang="zh-CN" altLang="en-US" dirty="0"/>
          </a:p>
        </p:txBody>
      </p:sp>
      <p:sp>
        <p:nvSpPr>
          <p:cNvPr id="4" name="Content Placeholder 1"/>
          <p:cNvSpPr>
            <a:spLocks noGrp="1"/>
          </p:cNvSpPr>
          <p:nvPr>
            <p:ph sz="quarter" idx="10"/>
          </p:nvPr>
        </p:nvSpPr>
        <p:spPr>
          <a:xfrm>
            <a:off x="273685" y="2333738"/>
            <a:ext cx="3912725" cy="3753087"/>
          </a:xfrm>
        </p:spPr>
        <p:txBody>
          <a:bodyPr>
            <a:normAutofit/>
          </a:bodyPr>
          <a:lstStyle/>
          <a:p>
            <a:pPr marL="0" indent="0">
              <a:buNone/>
            </a:pPr>
            <a:r>
              <a:rPr lang="en-US" altLang="zh-CN" b="1" dirty="0">
                <a:latin typeface="微软雅黑" panose="020B0503020204020204" pitchFamily="34" charset="-122"/>
                <a:ea typeface="微软雅黑" panose="020B0503020204020204" pitchFamily="34" charset="-122"/>
              </a:rPr>
              <a:t>5G-TSN</a:t>
            </a:r>
            <a:r>
              <a:rPr lang="zh-CN" altLang="en-US" b="1" dirty="0">
                <a:latin typeface="微软雅黑" panose="020B0503020204020204" pitchFamily="34" charset="-122"/>
                <a:ea typeface="微软雅黑" panose="020B0503020204020204" pitchFamily="34" charset="-122"/>
              </a:rPr>
              <a:t>网络特点</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高速度和大带宽：</a:t>
            </a:r>
            <a:endParaRPr lang="en-US" altLang="zh-CN" sz="1600" b="1" dirty="0">
              <a:latin typeface="微软雅黑" panose="020B0503020204020204" pitchFamily="34" charset="-122"/>
              <a:ea typeface="微软雅黑" panose="020B0503020204020204" pitchFamily="34" charset="-122"/>
            </a:endParaRPr>
          </a:p>
          <a:p>
            <a:r>
              <a:rPr lang="en-US" altLang="zh-CN" sz="1400" dirty="0"/>
              <a:t>5G </a:t>
            </a:r>
            <a:r>
              <a:rPr lang="zh-CN" altLang="en-US" sz="1400" dirty="0"/>
              <a:t>网络支持高数据速率和大带宽传输，这意味着信号在传播过程中更容易受到多径传播和频率选择性衰落的影响，从而导致较严重的符号间干扰（</a:t>
            </a:r>
            <a:r>
              <a:rPr lang="en-US" altLang="zh-CN" sz="1400" dirty="0"/>
              <a:t>ISI</a:t>
            </a:r>
            <a:r>
              <a:rPr lang="zh-CN" altLang="en-US" sz="1400" dirty="0"/>
              <a:t>）。</a:t>
            </a:r>
            <a:endParaRPr lang="en-US" altLang="zh-CN" sz="1400" dirty="0"/>
          </a:p>
          <a:p>
            <a:pPr marL="0" indent="0">
              <a:buNone/>
            </a:pPr>
            <a:r>
              <a:rPr lang="zh-CN" altLang="en-US" sz="1600" b="1" dirty="0"/>
              <a:t>动态和复杂的信道环境：</a:t>
            </a:r>
            <a:endParaRPr lang="en-US" altLang="zh-CN" sz="1600" b="1" dirty="0">
              <a:latin typeface="微软雅黑" panose="020B0503020204020204" pitchFamily="34" charset="-122"/>
              <a:ea typeface="微软雅黑" panose="020B0503020204020204" pitchFamily="34" charset="-122"/>
            </a:endParaRPr>
          </a:p>
          <a:p>
            <a:r>
              <a:rPr lang="en-US" altLang="zh-CN" sz="1400" dirty="0"/>
              <a:t>5G </a:t>
            </a:r>
            <a:r>
              <a:rPr lang="zh-CN" altLang="en-US" sz="1400" dirty="0"/>
              <a:t>网络中的移动设备速度较快，信道特性可能在短时间内发生显著变化，因此需要均衡器能够快速适应信道变化。</a:t>
            </a:r>
            <a:endParaRPr lang="zh-CN" altLang="en-US" sz="1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94022" y="1672618"/>
            <a:ext cx="607203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四、针对</a:t>
            </a:r>
            <a:r>
              <a:rPr lang="en-US" altLang="zh-CN" b="1" dirty="0">
                <a:latin typeface="微软雅黑" panose="020B0503020204020204" pitchFamily="34" charset="-122"/>
                <a:ea typeface="微软雅黑" panose="020B0503020204020204" pitchFamily="34" charset="-122"/>
              </a:rPr>
              <a:t>5G-TSN</a:t>
            </a:r>
            <a:r>
              <a:rPr lang="zh-CN" altLang="en-US" b="1" dirty="0">
                <a:latin typeface="微软雅黑" panose="020B0503020204020204" pitchFamily="34" charset="-122"/>
                <a:ea typeface="微软雅黑" panose="020B0503020204020204" pitchFamily="34" charset="-122"/>
              </a:rPr>
              <a:t>网络均衡器设计</a:t>
            </a:r>
            <a:endParaRPr lang="en-US" altLang="zh-CN" b="1" dirty="0">
              <a:latin typeface="微软雅黑" panose="020B0503020204020204" pitchFamily="34" charset="-122"/>
              <a:ea typeface="微软雅黑" panose="020B0503020204020204" pitchFamily="34" charset="-122"/>
            </a:endParaRPr>
          </a:p>
        </p:txBody>
      </p:sp>
      <p:sp>
        <p:nvSpPr>
          <p:cNvPr id="7" name="Content Placeholder 1"/>
          <p:cNvSpPr txBox="1"/>
          <p:nvPr/>
        </p:nvSpPr>
        <p:spPr>
          <a:xfrm>
            <a:off x="5064033" y="2309866"/>
            <a:ext cx="3912725" cy="37530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b="1" dirty="0"/>
              <a:t>自适应判决反馈均衡器</a:t>
            </a:r>
            <a:r>
              <a:rPr lang="en-US" altLang="zh-CN" b="1" dirty="0"/>
              <a:t>(ADFE)</a:t>
            </a:r>
            <a:endParaRPr lang="en-US" altLang="zh-CN" b="1" dirty="0"/>
          </a:p>
          <a:p>
            <a:pPr marL="0" indent="0">
              <a:buNone/>
            </a:pPr>
            <a:r>
              <a:rPr lang="zh-CN" altLang="en-US" sz="1600" b="1" dirty="0"/>
              <a:t>高性能：</a:t>
            </a:r>
            <a:endParaRPr lang="en-US" altLang="zh-CN" sz="1600" b="1" dirty="0"/>
          </a:p>
          <a:p>
            <a:r>
              <a:rPr lang="zh-CN" altLang="en-US" sz="1400" dirty="0"/>
              <a:t>由于 </a:t>
            </a:r>
            <a:r>
              <a:rPr lang="en-US" altLang="zh-CN" sz="1400" dirty="0"/>
              <a:t>ADFE </a:t>
            </a:r>
            <a:r>
              <a:rPr lang="zh-CN" altLang="en-US" sz="1400" dirty="0"/>
              <a:t>能够同时处理前向和后向 </a:t>
            </a:r>
            <a:r>
              <a:rPr lang="en-US" altLang="zh-CN" sz="1400" dirty="0"/>
              <a:t>ISI</a:t>
            </a:r>
            <a:r>
              <a:rPr lang="zh-CN" altLang="en-US" sz="1400" dirty="0"/>
              <a:t>，因此具有较高的均衡性能，尤其适用于处理信号中较严重的 </a:t>
            </a:r>
            <a:r>
              <a:rPr lang="en-US" altLang="zh-CN" sz="1400" dirty="0"/>
              <a:t>ISI</a:t>
            </a:r>
            <a:r>
              <a:rPr lang="zh-CN" altLang="en-US" sz="1400" dirty="0"/>
              <a:t>。</a:t>
            </a:r>
            <a:endParaRPr lang="zh-CN" altLang="en-US" sz="1400" dirty="0"/>
          </a:p>
          <a:p>
            <a:pPr marL="0" indent="0">
              <a:buFont typeface="Calibri" panose="020F0502020204030204" pitchFamily="34" charset="0"/>
              <a:buNone/>
            </a:pPr>
            <a:r>
              <a:rPr lang="zh-CN" altLang="en-US" sz="1600" b="1" dirty="0"/>
              <a:t>自适应：</a:t>
            </a:r>
            <a:endParaRPr lang="en-US" altLang="zh-CN" sz="1600" b="1" dirty="0"/>
          </a:p>
          <a:p>
            <a:r>
              <a:rPr lang="zh-CN" altLang="en-US" sz="1400" dirty="0"/>
              <a:t>通过使用自适应算法（如 </a:t>
            </a:r>
            <a:r>
              <a:rPr lang="en-US" altLang="zh-CN" sz="1400" dirty="0"/>
              <a:t>LMS</a:t>
            </a:r>
            <a:r>
              <a:rPr lang="zh-CN" altLang="en-US" sz="1400" dirty="0"/>
              <a:t>、</a:t>
            </a:r>
            <a:r>
              <a:rPr lang="en-US" altLang="zh-CN" sz="1400" dirty="0"/>
              <a:t>RLS </a:t>
            </a:r>
            <a:r>
              <a:rPr lang="zh-CN" altLang="en-US" sz="1400" dirty="0"/>
              <a:t>等）更新权重，自适应 </a:t>
            </a:r>
            <a:r>
              <a:rPr lang="en-US" altLang="zh-CN" sz="1400" dirty="0"/>
              <a:t>DFE </a:t>
            </a:r>
            <a:r>
              <a:rPr lang="zh-CN" altLang="en-US" sz="1400" dirty="0"/>
              <a:t>能够实时跟踪信道变化，从而适应动态和复杂的信道环境。</a:t>
            </a:r>
            <a:endParaRPr lang="en-US" altLang="zh-CN" sz="1400" dirty="0"/>
          </a:p>
          <a:p>
            <a:pPr marL="0" indent="0">
              <a:buNone/>
            </a:pPr>
            <a:r>
              <a:rPr lang="zh-CN" altLang="en-US" sz="1600" b="1" dirty="0"/>
              <a:t>复杂度可控：</a:t>
            </a:r>
            <a:endParaRPr lang="en-US" altLang="zh-CN" sz="1600" b="1" dirty="0"/>
          </a:p>
          <a:p>
            <a:r>
              <a:rPr lang="zh-CN" altLang="en-US" sz="1400" dirty="0"/>
              <a:t>自适应 </a:t>
            </a:r>
            <a:r>
              <a:rPr lang="en-US" altLang="zh-CN" sz="1400" dirty="0"/>
              <a:t>DFE </a:t>
            </a:r>
            <a:r>
              <a:rPr lang="zh-CN" altLang="en-US" sz="1400" dirty="0"/>
              <a:t>的计算复杂度主要取决于前馈滤波器和反馈滤波器的长度，可以根据系统要求和资源限制进行权衡。</a:t>
            </a:r>
            <a:endParaRPr lang="en-US" altLang="zh-CN" sz="1400" dirty="0"/>
          </a:p>
        </p:txBody>
      </p:sp>
      <p:sp>
        <p:nvSpPr>
          <p:cNvPr id="8" name="箭头: 下 7"/>
          <p:cNvSpPr/>
          <p:nvPr/>
        </p:nvSpPr>
        <p:spPr>
          <a:xfrm rot="16200000">
            <a:off x="4296056" y="3548744"/>
            <a:ext cx="658331" cy="664742"/>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51326" y="6086825"/>
            <a:ext cx="684134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针对</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网络的特点，我们提出了基于</a:t>
            </a:r>
            <a:r>
              <a:rPr lang="en-US" altLang="zh-CN" b="1" dirty="0">
                <a:latin typeface="微软雅黑" panose="020B0503020204020204" pitchFamily="34" charset="-122"/>
                <a:ea typeface="微软雅黑" panose="020B0503020204020204" pitchFamily="34" charset="-122"/>
              </a:rPr>
              <a:t>MMSE</a:t>
            </a:r>
            <a:r>
              <a:rPr lang="zh-CN" altLang="en-US" b="1" dirty="0">
                <a:latin typeface="微软雅黑" panose="020B0503020204020204" pitchFamily="34" charset="-122"/>
                <a:ea typeface="微软雅黑" panose="020B0503020204020204" pitchFamily="34" charset="-122"/>
              </a:rPr>
              <a:t>的 </a:t>
            </a:r>
            <a:r>
              <a:rPr lang="en-US" altLang="zh-CN" b="1" dirty="0">
                <a:latin typeface="微软雅黑" panose="020B0503020204020204" pitchFamily="34" charset="-122"/>
                <a:ea typeface="微软雅黑" panose="020B0503020204020204" pitchFamily="34" charset="-122"/>
              </a:rPr>
              <a:t>ADFE </a:t>
            </a:r>
            <a:r>
              <a:rPr lang="zh-CN" altLang="en-US" dirty="0">
                <a:latin typeface="微软雅黑" panose="020B0503020204020204" pitchFamily="34" charset="-122"/>
                <a:ea typeface="微软雅黑" panose="020B0503020204020204" pitchFamily="34" charset="-122"/>
              </a:rPr>
              <a:t>设计方案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endParaRPr lang="zh-CN" altLang="en-US" dirty="0"/>
          </a:p>
        </p:txBody>
      </p:sp>
      <p:sp>
        <p:nvSpPr>
          <p:cNvPr id="4" name="Content Placeholder 1"/>
          <p:cNvSpPr>
            <a:spLocks noGrp="1"/>
          </p:cNvSpPr>
          <p:nvPr>
            <p:ph sz="quarter" idx="10"/>
          </p:nvPr>
        </p:nvSpPr>
        <p:spPr>
          <a:xfrm>
            <a:off x="494022" y="1643698"/>
            <a:ext cx="4265265" cy="4984791"/>
          </a:xfrm>
        </p:spPr>
        <p:txBody>
          <a:bodyPr>
            <a:normAutofit fontScale="92500" lnSpcReduction="10000"/>
          </a:bodyPr>
          <a:lstStyle/>
          <a:p>
            <a:pPr marL="0" indent="0">
              <a:buNone/>
            </a:pPr>
            <a:r>
              <a:rPr lang="zh-CN" altLang="en-US" b="1" dirty="0"/>
              <a:t>四</a:t>
            </a:r>
            <a:r>
              <a:rPr lang="zh-CN" altLang="en-US" b="1" dirty="0">
                <a:latin typeface="微软雅黑" panose="020B0503020204020204" pitchFamily="34" charset="-122"/>
                <a:ea typeface="微软雅黑" panose="020B0503020204020204" pitchFamily="34" charset="-122"/>
              </a:rPr>
              <a:t>、</a:t>
            </a:r>
            <a:r>
              <a:rPr lang="zh-CN" altLang="en-US" b="1" dirty="0"/>
              <a:t>针对</a:t>
            </a:r>
            <a:r>
              <a:rPr lang="en-US" altLang="zh-CN" b="1" dirty="0"/>
              <a:t>5G-TSN</a:t>
            </a:r>
            <a:r>
              <a:rPr lang="zh-CN" altLang="en-US" b="1" dirty="0"/>
              <a:t>网络均衡器设计</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信号模型：</a:t>
            </a:r>
            <a:endParaRPr lang="en-US" altLang="zh-CN" sz="1600" b="1" dirty="0">
              <a:latin typeface="微软雅黑" panose="020B0503020204020204" pitchFamily="34" charset="-122"/>
              <a:ea typeface="微软雅黑" panose="020B0503020204020204" pitchFamily="34" charset="-122"/>
            </a:endParaRPr>
          </a:p>
          <a:p>
            <a:r>
              <a:rPr lang="zh-CN" altLang="en-US" sz="1400" dirty="0"/>
              <a:t>接收信号可以表示为：</a:t>
            </a:r>
            <a:endParaRPr lang="en-US" altLang="zh-CN" sz="1400" dirty="0"/>
          </a:p>
          <a:p>
            <a:pPr marL="0" indent="0">
              <a:buNone/>
            </a:pPr>
            <a:r>
              <a:rPr lang="zh-CN" altLang="en-US" sz="1600" b="1" dirty="0"/>
              <a:t>均衡器结构：</a:t>
            </a:r>
            <a:endParaRPr lang="en-US" altLang="zh-CN" sz="1600" b="1" dirty="0">
              <a:latin typeface="微软雅黑" panose="020B0503020204020204" pitchFamily="34" charset="-122"/>
              <a:ea typeface="微软雅黑" panose="020B0503020204020204" pitchFamily="34" charset="-122"/>
            </a:endParaRPr>
          </a:p>
          <a:p>
            <a:r>
              <a:rPr lang="en-US" altLang="zh-CN" sz="1400" dirty="0"/>
              <a:t>ADFE </a:t>
            </a:r>
            <a:r>
              <a:rPr lang="zh-CN" altLang="en-US" sz="1400" dirty="0"/>
              <a:t>由两部分组成：前向滤波器（</a:t>
            </a:r>
            <a:r>
              <a:rPr lang="en-US" altLang="zh-CN" sz="1400" dirty="0"/>
              <a:t>FEF</a:t>
            </a:r>
            <a:r>
              <a:rPr lang="zh-CN" altLang="en-US" sz="1400" dirty="0"/>
              <a:t>）和反馈滤波器（</a:t>
            </a:r>
            <a:r>
              <a:rPr lang="en-US" altLang="zh-CN" sz="1400" dirty="0"/>
              <a:t>FBF</a:t>
            </a:r>
            <a:r>
              <a:rPr lang="zh-CN" altLang="en-US" sz="1400" dirty="0"/>
              <a:t>）。均衡器的输出为： </a:t>
            </a:r>
            <a:endParaRPr lang="en-US" altLang="zh-CN" sz="1400" dirty="0"/>
          </a:p>
          <a:p>
            <a:pPr marL="0" indent="0">
              <a:buNone/>
            </a:pPr>
            <a:r>
              <a:rPr lang="zh-CN" altLang="en-US" sz="1600" b="1" dirty="0"/>
              <a:t>自适应算法：</a:t>
            </a:r>
            <a:endParaRPr lang="en-US" altLang="zh-CN" sz="1600" b="1" dirty="0"/>
          </a:p>
          <a:p>
            <a:r>
              <a:rPr lang="zh-CN" altLang="en-US" sz="1400" dirty="0"/>
              <a:t>我们采用基于 </a:t>
            </a:r>
            <a:r>
              <a:rPr lang="en-US" altLang="zh-CN" sz="1400" dirty="0"/>
              <a:t>MMSE </a:t>
            </a:r>
            <a:r>
              <a:rPr lang="zh-CN" altLang="en-US" sz="1400" dirty="0"/>
              <a:t>准则的 </a:t>
            </a:r>
            <a:r>
              <a:rPr lang="en-US" altLang="zh-CN" sz="1400" dirty="0"/>
              <a:t>LMS </a:t>
            </a:r>
            <a:r>
              <a:rPr lang="zh-CN" altLang="en-US" sz="1400" dirty="0"/>
              <a:t>算法更新前向滤波器和反馈滤波器系数。更新公式如下： </a:t>
            </a:r>
            <a:endParaRPr lang="en-US" altLang="zh-CN" sz="1400" dirty="0"/>
          </a:p>
          <a:p>
            <a:pPr marL="0" indent="0">
              <a:buNone/>
            </a:pPr>
            <a:r>
              <a:rPr lang="zh-CN" altLang="en-US" sz="1600" b="1" dirty="0"/>
              <a:t>滤波器长度和步长因子：</a:t>
            </a:r>
            <a:endParaRPr lang="en-US" altLang="zh-CN" sz="1600" b="1" dirty="0"/>
          </a:p>
          <a:p>
            <a:r>
              <a:rPr lang="zh-CN" altLang="en-US" sz="1400" dirty="0"/>
              <a:t>根据信道冲激响应长度和信噪比（</a:t>
            </a:r>
            <a:r>
              <a:rPr lang="en-US" altLang="zh-CN" sz="1400" dirty="0"/>
              <a:t>SNR</a:t>
            </a:r>
            <a:r>
              <a:rPr lang="zh-CN" altLang="en-US" sz="1400" dirty="0"/>
              <a:t>）来合理选择滤波器长度。一般来说，当信道冲激响应较长时，我们可以增加 </a:t>
            </a:r>
            <a:r>
              <a:rPr lang="en-US" altLang="zh-CN" sz="1400" dirty="0"/>
              <a:t>FEF </a:t>
            </a:r>
            <a:r>
              <a:rPr lang="zh-CN" altLang="en-US" sz="1400" dirty="0"/>
              <a:t>和 </a:t>
            </a:r>
            <a:r>
              <a:rPr lang="en-US" altLang="zh-CN" sz="1400" dirty="0"/>
              <a:t>FBF </a:t>
            </a:r>
            <a:r>
              <a:rPr lang="zh-CN" altLang="en-US" sz="1400" dirty="0"/>
              <a:t>的长度以提高均衡器性能。另外，根据信噪比，我们可以选择合适的步长因子，以确保均衡器在保持稳定性的同时具有较快的收敛速度。</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8595" y="1643698"/>
            <a:ext cx="4275405" cy="2545207"/>
          </a:xfrm>
          <a:prstGeom prst="rect">
            <a:avLst/>
          </a:prstGeom>
        </p:spPr>
      </p:pic>
      <p:graphicFrame>
        <p:nvGraphicFramePr>
          <p:cNvPr id="9" name="对象 8"/>
          <p:cNvGraphicFramePr>
            <a:graphicFrameLocks noChangeAspect="1"/>
          </p:cNvGraphicFramePr>
          <p:nvPr/>
        </p:nvGraphicFramePr>
        <p:xfrm>
          <a:off x="2626654" y="2387319"/>
          <a:ext cx="2318186" cy="528982"/>
        </p:xfrm>
        <a:graphic>
          <a:graphicData uri="http://schemas.openxmlformats.org/presentationml/2006/ole">
            <mc:AlternateContent xmlns:mc="http://schemas.openxmlformats.org/markup-compatibility/2006">
              <mc:Choice xmlns:v="urn:schemas-microsoft-com:vml" Requires="v">
                <p:oleObj spid="_x0000_s23880" name="AxMath" r:id="rId2" imgW="1133475" imgH="1133475" progId="Equation.AxMath">
                  <p:embed/>
                </p:oleObj>
              </mc:Choice>
              <mc:Fallback>
                <p:oleObj name="AxMath" r:id="rId2" imgW="1133475" imgH="1133475" progId="Equation.AxMath">
                  <p:embed/>
                  <p:pic>
                    <p:nvPicPr>
                      <p:cNvPr id="0" name="图片 23879"/>
                      <p:cNvPicPr/>
                      <p:nvPr/>
                    </p:nvPicPr>
                    <p:blipFill>
                      <a:blip r:embed="rId3"/>
                      <a:stretch>
                        <a:fillRect/>
                      </a:stretch>
                    </p:blipFill>
                    <p:spPr>
                      <a:xfrm>
                        <a:off x="2626654" y="2387319"/>
                        <a:ext cx="2318186" cy="52898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612357" y="5289194"/>
          <a:ext cx="2787880" cy="550803"/>
        </p:xfrm>
        <a:graphic>
          <a:graphicData uri="http://schemas.openxmlformats.org/presentationml/2006/ole">
            <mc:AlternateContent xmlns:mc="http://schemas.openxmlformats.org/markup-compatibility/2006">
              <mc:Choice xmlns:v="urn:schemas-microsoft-com:vml" Requires="v">
                <p:oleObj spid="_x0000_s23881" name="AxMath" r:id="rId4" imgW="1133475" imgH="1133475" progId="Equation.AxMath">
                  <p:embed/>
                </p:oleObj>
              </mc:Choice>
              <mc:Fallback>
                <p:oleObj name="AxMath" r:id="rId4" imgW="1133475" imgH="1133475" progId="Equation.AxMath">
                  <p:embed/>
                  <p:pic>
                    <p:nvPicPr>
                      <p:cNvPr id="0" name="图片 23880"/>
                      <p:cNvPicPr/>
                      <p:nvPr/>
                    </p:nvPicPr>
                    <p:blipFill>
                      <a:blip r:embed="rId5"/>
                      <a:stretch>
                        <a:fillRect/>
                      </a:stretch>
                    </p:blipFill>
                    <p:spPr>
                      <a:xfrm>
                        <a:off x="5612357" y="5289194"/>
                        <a:ext cx="2787880" cy="55080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96266" y="4490957"/>
          <a:ext cx="3160713" cy="485775"/>
        </p:xfrm>
        <a:graphic>
          <a:graphicData uri="http://schemas.openxmlformats.org/presentationml/2006/ole">
            <mc:AlternateContent xmlns:mc="http://schemas.openxmlformats.org/markup-compatibility/2006">
              <mc:Choice xmlns:v="urn:schemas-microsoft-com:vml" Requires="v">
                <p:oleObj spid="_x0000_s23882" name="AxMath" r:id="rId6" imgW="1133475" imgH="1133475" progId="Equation.AxMath">
                  <p:embed/>
                </p:oleObj>
              </mc:Choice>
              <mc:Fallback>
                <p:oleObj name="AxMath" r:id="rId6" imgW="1133475" imgH="1133475" progId="Equation.AxMath">
                  <p:embed/>
                  <p:pic>
                    <p:nvPicPr>
                      <p:cNvPr id="0" name="图片 23881"/>
                      <p:cNvPicPr/>
                      <p:nvPr/>
                    </p:nvPicPr>
                    <p:blipFill>
                      <a:blip r:embed="rId7"/>
                      <a:stretch>
                        <a:fillRect/>
                      </a:stretch>
                    </p:blipFill>
                    <p:spPr>
                      <a:xfrm>
                        <a:off x="5596266" y="4490957"/>
                        <a:ext cx="3160713" cy="48577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a:t>
            </a:r>
            <a:r>
              <a:rPr lang="en-US" altLang="zh-CN" dirty="0"/>
              <a:t>5G-TSN</a:t>
            </a:r>
            <a:r>
              <a:rPr lang="zh-CN" altLang="en-US" dirty="0"/>
              <a:t>时钟同步的均衡器设计</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64435" y="2121654"/>
            <a:ext cx="2538515" cy="18984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714" y="2095638"/>
            <a:ext cx="2537286" cy="1898401"/>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386" y="4158530"/>
            <a:ext cx="3227942" cy="2423282"/>
          </a:xfrm>
          <a:prstGeom prst="rect">
            <a:avLst/>
          </a:prstGeom>
        </p:spPr>
      </p:pic>
      <p:sp>
        <p:nvSpPr>
          <p:cNvPr id="14" name="Content Placeholder 1"/>
          <p:cNvSpPr>
            <a:spLocks noGrp="1"/>
          </p:cNvSpPr>
          <p:nvPr>
            <p:ph sz="quarter" idx="10"/>
          </p:nvPr>
        </p:nvSpPr>
        <p:spPr>
          <a:xfrm>
            <a:off x="103864" y="1873209"/>
            <a:ext cx="4265265" cy="4847079"/>
          </a:xfrm>
        </p:spPr>
        <p:txBody>
          <a:bodyPr>
            <a:normAutofit lnSpcReduction="10000"/>
          </a:bodyPr>
          <a:lstStyle/>
          <a:p>
            <a:pPr marL="0" indent="0">
              <a:buNone/>
            </a:pPr>
            <a:r>
              <a:rPr lang="zh-CN" altLang="en-US" b="1" dirty="0">
                <a:latin typeface="微软雅黑" panose="020B0503020204020204" pitchFamily="34" charset="-122"/>
                <a:ea typeface="微软雅黑" panose="020B0503020204020204" pitchFamily="34" charset="-122"/>
              </a:rPr>
              <a:t>五、</a:t>
            </a:r>
            <a:r>
              <a:rPr lang="zh-CN" altLang="en-US" b="1" dirty="0"/>
              <a:t>仿真实验结果</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线性均衡器：</a:t>
            </a:r>
            <a:endParaRPr lang="en-US" altLang="zh-CN" sz="1600" b="1" dirty="0">
              <a:latin typeface="微软雅黑" panose="020B0503020204020204" pitchFamily="34" charset="-122"/>
              <a:ea typeface="微软雅黑" panose="020B0503020204020204" pitchFamily="34" charset="-122"/>
            </a:endParaRPr>
          </a:p>
          <a:p>
            <a:r>
              <a:rPr lang="zh-CN" altLang="en-US" sz="1400" dirty="0"/>
              <a:t>测量了添加线性均衡器前后的误码率</a:t>
            </a:r>
            <a:r>
              <a:rPr lang="en-US" altLang="zh-CN" sz="1400" dirty="0"/>
              <a:t>-</a:t>
            </a:r>
            <a:r>
              <a:rPr lang="zh-CN" altLang="en-US" sz="1400" dirty="0"/>
              <a:t>信噪比的理论曲线与实际曲线，在简单网络的情况下，线性均衡器有效降低了误码率。</a:t>
            </a:r>
            <a:endParaRPr lang="en-US" altLang="zh-CN" sz="1400" dirty="0"/>
          </a:p>
          <a:p>
            <a:pPr marL="0" indent="0">
              <a:buNone/>
            </a:pPr>
            <a:r>
              <a:rPr lang="en-US" altLang="zh-CN" sz="1600" b="1" dirty="0"/>
              <a:t>ADFE</a:t>
            </a:r>
            <a:r>
              <a:rPr lang="zh-CN" altLang="en-US" sz="1600" b="1" dirty="0"/>
              <a:t>与线性均衡器对比实验：</a:t>
            </a:r>
            <a:endParaRPr lang="en-US" altLang="zh-CN" sz="1600" b="1" dirty="0">
              <a:latin typeface="微软雅黑" panose="020B0503020204020204" pitchFamily="34" charset="-122"/>
              <a:ea typeface="微软雅黑" panose="020B0503020204020204" pitchFamily="34" charset="-122"/>
            </a:endParaRPr>
          </a:p>
          <a:p>
            <a:r>
              <a:rPr lang="zh-CN" altLang="en-US" sz="1400" dirty="0"/>
              <a:t>实验目的是比较两种均衡器策略：线性均衡器和</a:t>
            </a:r>
            <a:r>
              <a:rPr lang="en-US" altLang="zh-CN" sz="1400" dirty="0"/>
              <a:t>ADFE</a:t>
            </a:r>
            <a:r>
              <a:rPr lang="zh-CN" altLang="en-US" sz="1400" dirty="0"/>
              <a:t>在不同信噪比（</a:t>
            </a:r>
            <a:r>
              <a:rPr lang="en-US" altLang="zh-CN" sz="1400" dirty="0"/>
              <a:t>SNR</a:t>
            </a:r>
            <a:r>
              <a:rPr lang="zh-CN" altLang="en-US" sz="1400" dirty="0"/>
              <a:t>）条件下的误码率（</a:t>
            </a:r>
            <a:r>
              <a:rPr lang="en-US" altLang="zh-CN" sz="1400" dirty="0"/>
              <a:t>BER</a:t>
            </a:r>
            <a:r>
              <a:rPr lang="zh-CN" altLang="en-US" sz="1400" dirty="0"/>
              <a:t>）在大规模复杂网络环境下的性能。</a:t>
            </a:r>
            <a:endParaRPr lang="en-US" altLang="zh-CN" sz="1400" dirty="0"/>
          </a:p>
          <a:p>
            <a:r>
              <a:rPr lang="zh-CN" altLang="en-US" sz="1400" dirty="0"/>
              <a:t>线性均衡器通过计算信道冲激响应的频域倒数来最小化均方误差。而</a:t>
            </a:r>
            <a:r>
              <a:rPr lang="en-US" altLang="zh-CN" sz="1400" dirty="0"/>
              <a:t>ADFE</a:t>
            </a:r>
            <a:r>
              <a:rPr lang="zh-CN" altLang="en-US" sz="1400" dirty="0"/>
              <a:t>均衡器则采用归一化最小均方误差算法。</a:t>
            </a:r>
            <a:endParaRPr lang="en-US" altLang="zh-CN" sz="1400" dirty="0"/>
          </a:p>
          <a:p>
            <a:r>
              <a:rPr lang="zh-CN" altLang="en-US" sz="1400" dirty="0"/>
              <a:t>由于信道的干扰较多，线性均衡器未能很好的降低误码率，其误码率水平一直维持为</a:t>
            </a:r>
            <a:r>
              <a:rPr lang="en-US" altLang="zh-CN" sz="1400" dirty="0"/>
              <a:t>0.4802</a:t>
            </a:r>
            <a:r>
              <a:rPr lang="zh-CN" altLang="en-US" sz="1400" dirty="0"/>
              <a:t>左右，而</a:t>
            </a:r>
            <a:r>
              <a:rPr lang="en-US" altLang="zh-CN" sz="1400" dirty="0"/>
              <a:t>ADFE</a:t>
            </a:r>
            <a:r>
              <a:rPr lang="zh-CN" altLang="en-US" sz="1400" dirty="0"/>
              <a:t>则成功将误码率控制</a:t>
            </a:r>
            <a:r>
              <a:rPr lang="en-US" altLang="zh-CN" sz="1400" dirty="0"/>
              <a:t>0.0305</a:t>
            </a:r>
            <a:r>
              <a:rPr lang="zh-CN" altLang="en-US" sz="1400" dirty="0"/>
              <a:t>附近。</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endParaRPr lang="zh-CN" altLang="en-US" sz="2400" b="1"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异构网络的时钟同步优化</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5G-TSN</a:t>
              </a:r>
              <a:r>
                <a:rPr lang="zh-CN" altLang="en-US" sz="2400" b="1" dirty="0">
                  <a:latin typeface="微软雅黑" panose="020B0503020204020204" pitchFamily="34" charset="-122"/>
                  <a:ea typeface="微软雅黑" panose="020B0503020204020204" pitchFamily="34" charset="-122"/>
                </a:rPr>
                <a:t>异构网络的时钟同步优化</a:t>
              </a:r>
              <a:endParaRPr lang="zh-CN" altLang="en-US" sz="2400" b="1"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4022" y="977744"/>
            <a:ext cx="8372163" cy="576000"/>
          </a:xfrm>
        </p:spPr>
        <p:txBody>
          <a:bodyPr>
            <a:normAutofit fontScale="90000"/>
          </a:bodyPr>
          <a:lstStyle/>
          <a:p>
            <a:r>
              <a:rPr lang="en-US" altLang="zh-CN" dirty="0"/>
              <a:t>5G-TSN</a:t>
            </a:r>
            <a:r>
              <a:rPr lang="zh-CN" altLang="en-US" dirty="0"/>
              <a:t>异构网络的时钟同步优化</a:t>
            </a:r>
            <a:br>
              <a:rPr lang="zh-CN" altLang="en-US" dirty="0"/>
            </a:br>
            <a:endParaRPr lang="zh-CN" altLang="en-US" dirty="0"/>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869" y="1979358"/>
            <a:ext cx="4452131" cy="1561520"/>
          </a:xfrm>
          <a:prstGeom prst="rect">
            <a:avLst/>
          </a:prstGeom>
        </p:spPr>
      </p:pic>
      <p:sp>
        <p:nvSpPr>
          <p:cNvPr id="10" name="Content Placeholder 1"/>
          <p:cNvSpPr>
            <a:spLocks noGrp="1"/>
          </p:cNvSpPr>
          <p:nvPr>
            <p:ph sz="quarter" idx="10"/>
          </p:nvPr>
        </p:nvSpPr>
        <p:spPr>
          <a:xfrm>
            <a:off x="58139" y="1578429"/>
            <a:ext cx="4265265" cy="498479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一、</a:t>
            </a:r>
            <a:r>
              <a:rPr lang="en-US" altLang="zh-CN" b="1" dirty="0">
                <a:latin typeface="微软雅黑" panose="020B0503020204020204" pitchFamily="34" charset="-122"/>
                <a:ea typeface="微软雅黑" panose="020B0503020204020204" pitchFamily="34" charset="-122"/>
              </a:rPr>
              <a:t>SCS</a:t>
            </a:r>
            <a:r>
              <a:rPr lang="zh-CN" altLang="en-US" b="1" dirty="0">
                <a:latin typeface="微软雅黑" panose="020B0503020204020204" pitchFamily="34" charset="-122"/>
                <a:ea typeface="微软雅黑" panose="020B0503020204020204" pitchFamily="34" charset="-122"/>
              </a:rPr>
              <a:t>优化</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针对多网桥结构中的累计误差问题，分别采用</a:t>
            </a:r>
            <a:r>
              <a:rPr lang="en-US" altLang="zh-CN" sz="1400" dirty="0"/>
              <a:t>SCS</a:t>
            </a:r>
            <a:r>
              <a:rPr lang="zh-CN" altLang="en-US" sz="1400" dirty="0"/>
              <a:t>优化和时间戳补偿进行校正</a:t>
            </a:r>
            <a:endParaRPr lang="en-US" altLang="zh-CN" sz="1400" dirty="0"/>
          </a:p>
          <a:p>
            <a:pPr marL="0" indent="0">
              <a:buNone/>
            </a:pPr>
            <a:r>
              <a:rPr lang="en-US" altLang="zh-CN" sz="1600" b="1" dirty="0"/>
              <a:t>SCS</a:t>
            </a:r>
            <a:r>
              <a:rPr lang="zh-CN" altLang="en-US" sz="1600" b="1" dirty="0"/>
              <a:t>与同步精度关系：</a:t>
            </a:r>
            <a:endParaRPr lang="en-US" altLang="zh-CN" sz="1600" b="1" dirty="0">
              <a:latin typeface="微软雅黑" panose="020B0503020204020204" pitchFamily="34" charset="-122"/>
              <a:ea typeface="微软雅黑" panose="020B0503020204020204" pitchFamily="34" charset="-122"/>
            </a:endParaRPr>
          </a:p>
          <a:p>
            <a:r>
              <a:rPr lang="zh-CN" altLang="en-US" sz="1400" dirty="0"/>
              <a:t>通过利用</a:t>
            </a:r>
            <a:r>
              <a:rPr lang="en-US" altLang="zh-CN" sz="1400" dirty="0"/>
              <a:t>SCS</a:t>
            </a:r>
            <a:r>
              <a:rPr lang="zh-CN" altLang="en-US" sz="1400" dirty="0"/>
              <a:t>的特性，可以通过增加</a:t>
            </a:r>
            <a:r>
              <a:rPr lang="en-US" altLang="zh-CN" sz="1400" dirty="0"/>
              <a:t>SCS</a:t>
            </a:r>
            <a:r>
              <a:rPr lang="zh-CN" altLang="en-US" sz="1400" dirty="0"/>
              <a:t>来减少</a:t>
            </a:r>
            <a:r>
              <a:rPr lang="en-US" altLang="zh-CN" sz="1400" dirty="0"/>
              <a:t>OFDM</a:t>
            </a:r>
            <a:r>
              <a:rPr lang="zh-CN" altLang="en-US" sz="1400" dirty="0"/>
              <a:t>的子载波数量和符号长度，从而减少延迟和累积误差</a:t>
            </a:r>
            <a:endParaRPr lang="en-US" altLang="zh-CN" sz="1400" dirty="0"/>
          </a:p>
          <a:p>
            <a:pPr marL="0" indent="0">
              <a:buNone/>
            </a:pPr>
            <a:endParaRPr lang="en-US" altLang="zh-CN" sz="1600" b="1" dirty="0"/>
          </a:p>
          <a:p>
            <a:pPr marL="0" indent="0">
              <a:buNone/>
            </a:pPr>
            <a:r>
              <a:rPr lang="zh-CN" altLang="en-US" sz="1600" b="1" dirty="0"/>
              <a:t>增加载波间距也会引起以下问题：</a:t>
            </a:r>
            <a:endParaRPr lang="en-US" altLang="zh-CN" sz="1600" b="1" dirty="0">
              <a:latin typeface="微软雅黑" panose="020B0503020204020204" pitchFamily="34" charset="-122"/>
              <a:ea typeface="微软雅黑" panose="020B0503020204020204" pitchFamily="34" charset="-122"/>
            </a:endParaRPr>
          </a:p>
          <a:p>
            <a:r>
              <a:rPr lang="zh-CN" altLang="en-US" sz="1400" dirty="0"/>
              <a:t> 带宽利用率降低：</a:t>
            </a:r>
            <a:r>
              <a:rPr lang="en-US" altLang="zh-CN" sz="1400" dirty="0"/>
              <a:t>SCS</a:t>
            </a:r>
            <a:r>
              <a:rPr lang="zh-CN" altLang="en-US" sz="1400" dirty="0"/>
              <a:t>越大，每个载波可传输的数据量就越小，带宽利用率也就越低。</a:t>
            </a:r>
            <a:endParaRPr lang="en-US" altLang="zh-CN" sz="1400" dirty="0"/>
          </a:p>
          <a:p>
            <a:r>
              <a:rPr lang="zh-CN" altLang="en-US" sz="1400" dirty="0"/>
              <a:t>抗干扰能力下降：</a:t>
            </a:r>
            <a:r>
              <a:rPr lang="en-US" altLang="zh-CN" sz="1400" dirty="0"/>
              <a:t>SCS</a:t>
            </a:r>
            <a:r>
              <a:rPr lang="zh-CN" altLang="en-US" sz="1400" dirty="0"/>
              <a:t>越大，遇到干扰源时，误码率越大。</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554" y="3590891"/>
            <a:ext cx="3759665" cy="2546571"/>
          </a:xfrm>
          <a:prstGeom prst="rect">
            <a:avLst/>
          </a:prstGeom>
        </p:spPr>
      </p:pic>
      <p:graphicFrame>
        <p:nvGraphicFramePr>
          <p:cNvPr id="15" name="对象 14"/>
          <p:cNvGraphicFramePr>
            <a:graphicFrameLocks noChangeAspect="1"/>
          </p:cNvGraphicFramePr>
          <p:nvPr/>
        </p:nvGraphicFramePr>
        <p:xfrm>
          <a:off x="3631254" y="3876537"/>
          <a:ext cx="1384300" cy="763588"/>
        </p:xfrm>
        <a:graphic>
          <a:graphicData uri="http://schemas.openxmlformats.org/presentationml/2006/ole">
            <mc:AlternateContent xmlns:mc="http://schemas.openxmlformats.org/markup-compatibility/2006">
              <mc:Choice xmlns:v="urn:schemas-microsoft-com:vml" Requires="v">
                <p:oleObj spid="_x0000_s24781" name="AxMath" r:id="rId3" imgW="1133475" imgH="1133475" progId="Equation.AxMath">
                  <p:embed/>
                </p:oleObj>
              </mc:Choice>
              <mc:Fallback>
                <p:oleObj name="AxMath" r:id="rId3" imgW="1133475" imgH="1133475" progId="Equation.AxMath">
                  <p:embed/>
                  <p:pic>
                    <p:nvPicPr>
                      <p:cNvPr id="0" name="图片 24780"/>
                      <p:cNvPicPr/>
                      <p:nvPr/>
                    </p:nvPicPr>
                    <p:blipFill>
                      <a:blip r:embed="rId4"/>
                      <a:stretch>
                        <a:fillRect/>
                      </a:stretch>
                    </p:blipFill>
                    <p:spPr>
                      <a:xfrm>
                        <a:off x="3631254" y="3876537"/>
                        <a:ext cx="1384300" cy="763588"/>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939023" y="3998775"/>
          <a:ext cx="2335213" cy="519112"/>
        </p:xfrm>
        <a:graphic>
          <a:graphicData uri="http://schemas.openxmlformats.org/presentationml/2006/ole">
            <mc:AlternateContent xmlns:mc="http://schemas.openxmlformats.org/markup-compatibility/2006">
              <mc:Choice xmlns:v="urn:schemas-microsoft-com:vml" Requires="v">
                <p:oleObj spid="_x0000_s24782" name="AxMath" r:id="rId5" imgW="1133475" imgH="1133475" progId="Equation.AxMath">
                  <p:embed/>
                </p:oleObj>
              </mc:Choice>
              <mc:Fallback>
                <p:oleObj name="AxMath" r:id="rId5" imgW="1133475" imgH="1133475" progId="Equation.AxMath">
                  <p:embed/>
                  <p:pic>
                    <p:nvPicPr>
                      <p:cNvPr id="0" name="图片 24781"/>
                      <p:cNvPicPr/>
                      <p:nvPr/>
                    </p:nvPicPr>
                    <p:blipFill>
                      <a:blip r:embed="rId6"/>
                      <a:stretch>
                        <a:fillRect/>
                      </a:stretch>
                    </p:blipFill>
                    <p:spPr>
                      <a:xfrm>
                        <a:off x="939023" y="3998775"/>
                        <a:ext cx="2335213" cy="519112"/>
                      </a:xfrm>
                      <a:prstGeom prst="rect">
                        <a:avLst/>
                      </a:prstGeom>
                    </p:spPr>
                  </p:pic>
                </p:oleObj>
              </mc:Fallback>
            </mc:AlternateContent>
          </a:graphicData>
        </a:graphic>
      </p:graphicFrame>
      <p:sp>
        <p:nvSpPr>
          <p:cNvPr id="18" name="文本框 17"/>
          <p:cNvSpPr txBox="1"/>
          <p:nvPr/>
        </p:nvSpPr>
        <p:spPr>
          <a:xfrm>
            <a:off x="1166332" y="6162147"/>
            <a:ext cx="7442178" cy="584775"/>
          </a:xfrm>
          <a:prstGeom prst="rect">
            <a:avLst/>
          </a:prstGeom>
          <a:noFill/>
        </p:spPr>
        <p:txBody>
          <a:bodyPr wrap="square" rtlCol="0">
            <a:spAutoFit/>
          </a:bodyPr>
          <a:lstStyle/>
          <a:p>
            <a:pPr algn="ctr"/>
            <a:r>
              <a:rPr lang="zh-CN" altLang="en-US" sz="1600" dirty="0"/>
              <a:t>由于已针对</a:t>
            </a:r>
            <a:r>
              <a:rPr lang="en-US" altLang="zh-CN" sz="1600" dirty="0"/>
              <a:t>5G-TSN</a:t>
            </a:r>
            <a:r>
              <a:rPr lang="zh-CN" altLang="en-US" sz="1600" dirty="0"/>
              <a:t>网络设计了</a:t>
            </a:r>
            <a:r>
              <a:rPr lang="en-US" altLang="zh-CN" sz="1600" dirty="0"/>
              <a:t>ADFE</a:t>
            </a:r>
            <a:r>
              <a:rPr lang="zh-CN" altLang="en-US" sz="1600" dirty="0"/>
              <a:t>，提高了同步过程中的抗干扰能力，</a:t>
            </a:r>
            <a:endParaRPr lang="en-US" altLang="zh-CN" sz="1600" dirty="0"/>
          </a:p>
          <a:p>
            <a:pPr algn="ctr"/>
            <a:r>
              <a:rPr lang="zh-CN" altLang="en-US" sz="1600" dirty="0"/>
              <a:t>所以问题可以简化为</a:t>
            </a:r>
            <a:r>
              <a:rPr lang="zh-CN" altLang="en-US" sz="1600" b="1" dirty="0"/>
              <a:t>同步精度和带宽利用率之间</a:t>
            </a:r>
            <a:r>
              <a:rPr lang="zh-CN" altLang="en-US" sz="1600" dirty="0"/>
              <a:t>的权衡问题</a:t>
            </a:r>
            <a:endParaRPr lang="zh-CN" altLang="en-US" sz="1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endParaRPr lang="zh-CN" altLang="en-US" dirty="0"/>
          </a:p>
        </p:txBody>
      </p:sp>
      <p:sp>
        <p:nvSpPr>
          <p:cNvPr id="4" name="Content Placeholder 1"/>
          <p:cNvSpPr>
            <a:spLocks noGrp="1"/>
          </p:cNvSpPr>
          <p:nvPr>
            <p:ph sz="quarter" idx="10"/>
          </p:nvPr>
        </p:nvSpPr>
        <p:spPr>
          <a:xfrm>
            <a:off x="646422" y="4467742"/>
            <a:ext cx="8360736" cy="2390257"/>
          </a:xfrm>
        </p:spPr>
        <p:txBody>
          <a:bodyPr>
            <a:normAutofit lnSpcReduction="10000"/>
          </a:bodyPr>
          <a:lstStyle/>
          <a:p>
            <a:pPr marL="0" indent="0">
              <a:buNone/>
            </a:pPr>
            <a:r>
              <a:rPr lang="zh-CN" altLang="en-US" sz="1600" b="1" dirty="0"/>
              <a:t>优化问题求解与仿真：</a:t>
            </a:r>
            <a:endParaRPr lang="en-US" altLang="zh-CN" sz="1600" b="1" dirty="0">
              <a:latin typeface="微软雅黑" panose="020B0503020204020204" pitchFamily="34" charset="-122"/>
              <a:ea typeface="微软雅黑" panose="020B0503020204020204" pitchFamily="34" charset="-122"/>
            </a:endParaRPr>
          </a:p>
          <a:p>
            <a:r>
              <a:rPr lang="zh-CN" altLang="en-US" sz="1400" dirty="0"/>
              <a:t>本文首先检查了不同</a:t>
            </a:r>
            <a:r>
              <a:rPr lang="en-US" altLang="zh-CN" sz="1400" dirty="0"/>
              <a:t>SCS</a:t>
            </a:r>
            <a:r>
              <a:rPr lang="zh-CN" altLang="en-US" sz="1400" dirty="0"/>
              <a:t>（</a:t>
            </a:r>
            <a:r>
              <a:rPr lang="en-US" altLang="zh-CN" sz="1400" dirty="0"/>
              <a:t>SCS</a:t>
            </a:r>
            <a:r>
              <a:rPr lang="zh-CN" altLang="en-US" sz="1400" dirty="0"/>
              <a:t>）值下的同步精度。根据协议，最大的</a:t>
            </a:r>
            <a:r>
              <a:rPr lang="en-US" altLang="zh-CN" sz="1400" dirty="0"/>
              <a:t>SCS</a:t>
            </a:r>
            <a:r>
              <a:rPr lang="zh-CN" altLang="en-US" sz="1400" dirty="0"/>
              <a:t>为</a:t>
            </a:r>
            <a:r>
              <a:rPr lang="en-US" altLang="zh-CN" sz="1400" dirty="0"/>
              <a:t>480 kHz</a:t>
            </a:r>
            <a:r>
              <a:rPr lang="zh-CN" altLang="en-US" sz="1400" dirty="0"/>
              <a:t>，傅里叶变换（</a:t>
            </a:r>
            <a:r>
              <a:rPr lang="en-US" altLang="zh-CN" sz="1400" dirty="0"/>
              <a:t>FFT</a:t>
            </a:r>
            <a:r>
              <a:rPr lang="zh-CN" altLang="en-US" sz="1400" dirty="0"/>
              <a:t>）大小为</a:t>
            </a:r>
            <a:r>
              <a:rPr lang="en-US" altLang="zh-CN" sz="1400" dirty="0"/>
              <a:t>4096</a:t>
            </a:r>
            <a:r>
              <a:rPr lang="zh-CN" altLang="en-US" sz="1400" dirty="0"/>
              <a:t>，最小时间单位为</a:t>
            </a:r>
            <a:r>
              <a:rPr lang="en-US" altLang="zh-CN" sz="1400" dirty="0"/>
              <a:t>0.509 ns</a:t>
            </a:r>
            <a:r>
              <a:rPr lang="zh-CN" altLang="en-US" sz="1400" dirty="0"/>
              <a:t>。我们假设</a:t>
            </a:r>
            <a:r>
              <a:rPr lang="en-US" altLang="zh-CN" sz="1400" dirty="0"/>
              <a:t>5G</a:t>
            </a:r>
            <a:r>
              <a:rPr lang="zh-CN" altLang="en-US" sz="1400" dirty="0"/>
              <a:t>内部</a:t>
            </a:r>
            <a:r>
              <a:rPr lang="en-US" altLang="zh-CN" sz="1400" dirty="0"/>
              <a:t>UE</a:t>
            </a:r>
            <a:r>
              <a:rPr lang="zh-CN" altLang="en-US" sz="1400" dirty="0"/>
              <a:t>时钟相对于</a:t>
            </a:r>
            <a:r>
              <a:rPr lang="en-US" altLang="zh-CN" sz="1400" dirty="0" err="1"/>
              <a:t>gNB</a:t>
            </a:r>
            <a:r>
              <a:rPr lang="zh-CN" altLang="en-US" sz="1400" dirty="0"/>
              <a:t>时钟的漂移率为</a:t>
            </a:r>
            <a:r>
              <a:rPr lang="en-US" altLang="zh-CN" sz="1400" dirty="0"/>
              <a:t>10 ppm</a:t>
            </a:r>
            <a:endParaRPr lang="en-US" altLang="zh-CN" sz="1400" dirty="0"/>
          </a:p>
          <a:p>
            <a:r>
              <a:rPr lang="zh-CN" altLang="en-US" sz="1400" dirty="0"/>
              <a:t>结果显示随着</a:t>
            </a:r>
            <a:r>
              <a:rPr lang="en-US" altLang="zh-CN" sz="1400" dirty="0"/>
              <a:t>SCS</a:t>
            </a:r>
            <a:r>
              <a:rPr lang="zh-CN" altLang="en-US" sz="1400" dirty="0"/>
              <a:t>的增加，同步误差减小。然而，当</a:t>
            </a:r>
            <a:r>
              <a:rPr lang="en-US" altLang="zh-CN" sz="1400" dirty="0"/>
              <a:t>SCS</a:t>
            </a:r>
            <a:r>
              <a:rPr lang="zh-CN" altLang="en-US" sz="1400" dirty="0"/>
              <a:t>达到</a:t>
            </a:r>
            <a:r>
              <a:rPr lang="en-US" altLang="zh-CN" sz="1400" dirty="0"/>
              <a:t>120 kHz</a:t>
            </a:r>
            <a:r>
              <a:rPr lang="zh-CN" altLang="en-US" sz="1400" dirty="0"/>
              <a:t>时，误差减小速度变慢，当它达到</a:t>
            </a:r>
            <a:r>
              <a:rPr lang="en-US" altLang="zh-CN" sz="1400" dirty="0"/>
              <a:t>240 kHz</a:t>
            </a:r>
            <a:r>
              <a:rPr lang="zh-CN" altLang="en-US" sz="1400" dirty="0"/>
              <a:t>时，误差大小趋向于一个恒定值。通过求解优化问题，当载波带宽为</a:t>
            </a:r>
            <a:r>
              <a:rPr lang="en-US" altLang="zh-CN" sz="1400" dirty="0"/>
              <a:t>120 kHz</a:t>
            </a:r>
            <a:r>
              <a:rPr lang="zh-CN" altLang="en-US" sz="1400" dirty="0"/>
              <a:t>时，获得了最佳性能。此时，总可用带宽长度为</a:t>
            </a:r>
            <a:r>
              <a:rPr lang="en-US" altLang="zh-CN" sz="1400" dirty="0"/>
              <a:t>393.12 MHz</a:t>
            </a:r>
            <a:r>
              <a:rPr lang="zh-CN" altLang="en-US" sz="1400" dirty="0"/>
              <a:t>，实现了</a:t>
            </a:r>
            <a:r>
              <a:rPr lang="en-US" altLang="zh-CN" sz="1400" dirty="0"/>
              <a:t>5G</a:t>
            </a:r>
            <a:r>
              <a:rPr lang="zh-CN" altLang="en-US" sz="1400" dirty="0"/>
              <a:t>网络的最高利用率</a:t>
            </a:r>
            <a:r>
              <a:rPr lang="en-US" altLang="zh-CN" sz="1400" dirty="0"/>
              <a:t>98%</a:t>
            </a:r>
            <a:r>
              <a:rPr lang="zh-CN" altLang="en-US" sz="1400" dirty="0"/>
              <a:t>，可用带宽利用率为</a:t>
            </a:r>
            <a:r>
              <a:rPr lang="en-US" altLang="zh-CN" sz="1400" dirty="0"/>
              <a:t>83.38%</a:t>
            </a:r>
            <a:r>
              <a:rPr lang="zh-CN" altLang="en-US" sz="1400" dirty="0"/>
              <a:t>。</a:t>
            </a:r>
            <a:endParaRPr lang="en-US" altLang="zh-CN" sz="1400" dirty="0"/>
          </a:p>
          <a:p>
            <a:endParaRPr lang="en-US" altLang="zh-CN" sz="1400" dirty="0"/>
          </a:p>
          <a:p>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41893" y="2217088"/>
            <a:ext cx="4265265" cy="2231825"/>
          </a:xfrm>
          <a:prstGeom prst="rect">
            <a:avLst/>
          </a:prstGeom>
        </p:spPr>
      </p:pic>
      <p:graphicFrame>
        <p:nvGraphicFramePr>
          <p:cNvPr id="6" name="对象 5"/>
          <p:cNvGraphicFramePr>
            <a:graphicFrameLocks noChangeAspect="1"/>
          </p:cNvGraphicFramePr>
          <p:nvPr/>
        </p:nvGraphicFramePr>
        <p:xfrm>
          <a:off x="2810984" y="2478450"/>
          <a:ext cx="1501775" cy="419100"/>
        </p:xfrm>
        <a:graphic>
          <a:graphicData uri="http://schemas.openxmlformats.org/presentationml/2006/ole">
            <mc:AlternateContent xmlns:mc="http://schemas.openxmlformats.org/markup-compatibility/2006">
              <mc:Choice xmlns:v="urn:schemas-microsoft-com:vml" Requires="v">
                <p:oleObj spid="_x0000_s25847" name="AxMath" r:id="rId2" imgW="1133475" imgH="1133475" progId="Equation.AxMath">
                  <p:embed/>
                </p:oleObj>
              </mc:Choice>
              <mc:Fallback>
                <p:oleObj name="AxMath" r:id="rId2" imgW="1133475" imgH="1133475" progId="Equation.AxMath">
                  <p:embed/>
                  <p:pic>
                    <p:nvPicPr>
                      <p:cNvPr id="0" name="图片 25846"/>
                      <p:cNvPicPr/>
                      <p:nvPr/>
                    </p:nvPicPr>
                    <p:blipFill>
                      <a:blip r:embed="rId3"/>
                      <a:stretch>
                        <a:fillRect/>
                      </a:stretch>
                    </p:blipFill>
                    <p:spPr>
                      <a:xfrm>
                        <a:off x="2810984" y="2478450"/>
                        <a:ext cx="1501775" cy="4191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636081" y="3258174"/>
          <a:ext cx="1760537" cy="1190625"/>
        </p:xfrm>
        <a:graphic>
          <a:graphicData uri="http://schemas.openxmlformats.org/presentationml/2006/ole">
            <mc:AlternateContent xmlns:mc="http://schemas.openxmlformats.org/markup-compatibility/2006">
              <mc:Choice xmlns:v="urn:schemas-microsoft-com:vml" Requires="v">
                <p:oleObj spid="_x0000_s25848" name="AxMath" r:id="rId4" imgW="1133475" imgH="1133475" progId="Equation.AxMath">
                  <p:embed/>
                </p:oleObj>
              </mc:Choice>
              <mc:Fallback>
                <p:oleObj name="AxMath" r:id="rId4" imgW="1133475" imgH="1133475" progId="Equation.AxMath">
                  <p:embed/>
                  <p:pic>
                    <p:nvPicPr>
                      <p:cNvPr id="0" name="图片 25847"/>
                      <p:cNvPicPr/>
                      <p:nvPr/>
                    </p:nvPicPr>
                    <p:blipFill>
                      <a:blip r:embed="rId5"/>
                      <a:stretch>
                        <a:fillRect/>
                      </a:stretch>
                    </p:blipFill>
                    <p:spPr>
                      <a:xfrm>
                        <a:off x="1636081" y="3258174"/>
                        <a:ext cx="1760537" cy="1190625"/>
                      </a:xfrm>
                      <a:prstGeom prst="rect">
                        <a:avLst/>
                      </a:prstGeom>
                    </p:spPr>
                  </p:pic>
                </p:oleObj>
              </mc:Fallback>
            </mc:AlternateContent>
          </a:graphicData>
        </a:graphic>
      </p:graphicFrame>
      <p:sp>
        <p:nvSpPr>
          <p:cNvPr id="10" name="Content Placeholder 1"/>
          <p:cNvSpPr txBox="1"/>
          <p:nvPr/>
        </p:nvSpPr>
        <p:spPr>
          <a:xfrm>
            <a:off x="542914" y="1646625"/>
            <a:ext cx="4265265" cy="29503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b="1" dirty="0"/>
              <a:t>一、</a:t>
            </a:r>
            <a:r>
              <a:rPr lang="en-US" altLang="zh-CN" b="1" dirty="0"/>
              <a:t>SCS</a:t>
            </a:r>
            <a:r>
              <a:rPr lang="zh-CN" altLang="en-US" b="1" dirty="0"/>
              <a:t>优化</a:t>
            </a:r>
            <a:endParaRPr lang="en-US" altLang="zh-CN" b="1" dirty="0"/>
          </a:p>
          <a:p>
            <a:pPr marL="0" indent="0">
              <a:buFont typeface="Calibri" panose="020F0502020204030204" pitchFamily="34" charset="0"/>
              <a:buNone/>
            </a:pPr>
            <a:r>
              <a:rPr lang="zh-CN" altLang="en-US" sz="1600" b="1" dirty="0"/>
              <a:t>优化问题与约束：</a:t>
            </a:r>
            <a:endParaRPr lang="en-US" altLang="zh-CN" sz="1600" b="1" dirty="0"/>
          </a:p>
          <a:p>
            <a:r>
              <a:rPr lang="zh-CN" altLang="en-US" sz="1400" dirty="0"/>
              <a:t>带宽利用率可以表示为：</a:t>
            </a:r>
            <a:endParaRPr lang="en-US" altLang="zh-CN" sz="1400" dirty="0"/>
          </a:p>
          <a:p>
            <a:r>
              <a:rPr lang="zh-CN" altLang="en-US" sz="1400" dirty="0"/>
              <a:t>为了找到最佳</a:t>
            </a:r>
            <a:r>
              <a:rPr lang="en-US" altLang="zh-CN" sz="1400" dirty="0"/>
              <a:t>SCS</a:t>
            </a:r>
            <a:r>
              <a:rPr lang="zh-CN" altLang="en-US" sz="1400" dirty="0"/>
              <a:t>，构建了一个优化问题如下：</a:t>
            </a:r>
            <a:endParaRPr lang="en-US" altLang="zh-CN" sz="1400" dirty="0"/>
          </a:p>
          <a:p>
            <a:endParaRPr lang="en-US" altLang="zh-CN" sz="1400" dirty="0"/>
          </a:p>
          <a:p>
            <a:endParaRPr lang="en-US" altLang="zh-CN" sz="1400" dirty="0"/>
          </a:p>
          <a:p>
            <a:endParaRPr lang="en-US" altLang="zh-CN" sz="1400" dirty="0"/>
          </a:p>
          <a:p>
            <a:pPr marL="0" indent="0">
              <a:buFont typeface="Calibri" panose="020F0502020204030204" pitchFamily="34" charset="0"/>
              <a:buNone/>
            </a:pPr>
            <a:endParaRPr lang="zh-CN" alt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endParaRPr lang="zh-CN" altLang="en-US" dirty="0"/>
          </a:p>
        </p:txBody>
      </p:sp>
      <p:sp>
        <p:nvSpPr>
          <p:cNvPr id="5" name="Content Placeholder 1"/>
          <p:cNvSpPr>
            <a:spLocks noGrp="1"/>
          </p:cNvSpPr>
          <p:nvPr>
            <p:ph sz="quarter" idx="10"/>
          </p:nvPr>
        </p:nvSpPr>
        <p:spPr>
          <a:xfrm>
            <a:off x="826623" y="3373676"/>
            <a:ext cx="7323765" cy="4984791"/>
          </a:xfrm>
        </p:spPr>
        <p:txBody>
          <a:bodyPr>
            <a:normAutofit/>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a:t>
            </a:r>
            <a:r>
              <a:rPr lang="zh-CN" altLang="en-US" b="1" dirty="0"/>
              <a:t>时间戳补偿</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在</a:t>
            </a:r>
            <a:r>
              <a:rPr lang="en-US" altLang="zh-CN" sz="1400" dirty="0"/>
              <a:t>TSN</a:t>
            </a:r>
            <a:r>
              <a:rPr lang="zh-CN" altLang="en-US" sz="1400" dirty="0"/>
              <a:t>网络与</a:t>
            </a:r>
            <a:r>
              <a:rPr lang="en-US" altLang="zh-CN" sz="1400" dirty="0"/>
              <a:t>5G</a:t>
            </a:r>
            <a:r>
              <a:rPr lang="zh-CN" altLang="en-US" sz="1400" dirty="0"/>
              <a:t>网络相交的每一个点。同步过程可以为主从同步，两端的</a:t>
            </a:r>
            <a:r>
              <a:rPr lang="en-US" altLang="zh-CN" sz="1400" dirty="0"/>
              <a:t>TSN</a:t>
            </a:r>
            <a:r>
              <a:rPr lang="zh-CN" altLang="en-US" sz="1400" dirty="0"/>
              <a:t>时域可以被抽象为主从节点。</a:t>
            </a:r>
            <a:endParaRPr lang="en-US" altLang="zh-CN" sz="1400" dirty="0"/>
          </a:p>
          <a:p>
            <a:pPr marL="0" indent="0">
              <a:buNone/>
            </a:pPr>
            <a:r>
              <a:rPr lang="zh-CN" altLang="en-US" sz="1600" b="1" dirty="0"/>
              <a:t>时钟模型：</a:t>
            </a:r>
            <a:endParaRPr lang="en-US" altLang="zh-CN" sz="1600" b="1" dirty="0">
              <a:latin typeface="微软雅黑" panose="020B0503020204020204" pitchFamily="34" charset="-122"/>
              <a:ea typeface="微软雅黑" panose="020B0503020204020204" pitchFamily="34" charset="-122"/>
            </a:endParaRPr>
          </a:p>
          <a:p>
            <a:r>
              <a:rPr lang="zh-CN" altLang="en-US" sz="1400" dirty="0"/>
              <a:t>由于已经经过初始化同步过程，所以</a:t>
            </a:r>
            <a:r>
              <a:rPr lang="en-US" altLang="zh-CN" sz="1400" dirty="0"/>
              <a:t>5G,TSN</a:t>
            </a:r>
            <a:r>
              <a:rPr lang="zh-CN" altLang="en-US" sz="1400" dirty="0"/>
              <a:t>网络分别构成自己的时钟域，可以表示为：</a:t>
            </a:r>
            <a:endParaRPr lang="en-US" altLang="zh-CN" sz="1400" dirty="0"/>
          </a:p>
          <a:p>
            <a:endParaRPr lang="en-US" altLang="zh-CN" sz="1400" dirty="0"/>
          </a:p>
          <a:p>
            <a:endParaRPr lang="en-US" altLang="zh-CN" sz="1400" dirty="0"/>
          </a:p>
          <a:p>
            <a:r>
              <a:rPr lang="zh-CN" altLang="en-US" sz="1400" dirty="0"/>
              <a:t>由于双方的时间偏差和频率估计的准确性不同，有线和无线时间戳交换之间的时钟同步会造成边界同步错误。</a:t>
            </a:r>
            <a:endParaRPr lang="en-US" altLang="zh-CN" sz="1400" dirty="0"/>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6623" y="1551600"/>
            <a:ext cx="7490754" cy="1822076"/>
          </a:xfrm>
          <a:prstGeom prst="rect">
            <a:avLst/>
          </a:prstGeom>
        </p:spPr>
      </p:pic>
      <p:graphicFrame>
        <p:nvGraphicFramePr>
          <p:cNvPr id="8" name="对象 7"/>
          <p:cNvGraphicFramePr>
            <a:graphicFrameLocks noChangeAspect="1"/>
          </p:cNvGraphicFramePr>
          <p:nvPr/>
        </p:nvGraphicFramePr>
        <p:xfrm>
          <a:off x="1070730" y="5305793"/>
          <a:ext cx="3822468" cy="827796"/>
        </p:xfrm>
        <a:graphic>
          <a:graphicData uri="http://schemas.openxmlformats.org/presentationml/2006/ole">
            <mc:AlternateContent xmlns:mc="http://schemas.openxmlformats.org/markup-compatibility/2006">
              <mc:Choice xmlns:v="urn:schemas-microsoft-com:vml" Requires="v">
                <p:oleObj spid="_x0000_s26700" name="AxMath" r:id="rId2" imgW="1133475" imgH="1133475" progId="Equation.AxMath">
                  <p:embed/>
                </p:oleObj>
              </mc:Choice>
              <mc:Fallback>
                <p:oleObj name="AxMath" r:id="rId2" imgW="1133475" imgH="1133475" progId="Equation.AxMath">
                  <p:embed/>
                  <p:pic>
                    <p:nvPicPr>
                      <p:cNvPr id="0" name="图片 26699"/>
                      <p:cNvPicPr/>
                      <p:nvPr/>
                    </p:nvPicPr>
                    <p:blipFill>
                      <a:blip r:embed="rId3"/>
                      <a:stretch>
                        <a:fillRect/>
                      </a:stretch>
                    </p:blipFill>
                    <p:spPr>
                      <a:xfrm>
                        <a:off x="1070730" y="5305793"/>
                        <a:ext cx="3822468" cy="827796"/>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41483" y="1859522"/>
            <a:ext cx="2660150" cy="2722375"/>
          </a:xfrm>
          <a:prstGeom prst="rect">
            <a:avLst/>
          </a:prstGeom>
        </p:spPr>
      </p:pic>
      <p:sp>
        <p:nvSpPr>
          <p:cNvPr id="6" name="Content Placeholder 1"/>
          <p:cNvSpPr>
            <a:spLocks noGrp="1"/>
          </p:cNvSpPr>
          <p:nvPr>
            <p:ph sz="quarter" idx="10"/>
          </p:nvPr>
        </p:nvSpPr>
        <p:spPr>
          <a:xfrm>
            <a:off x="494022" y="1643699"/>
            <a:ext cx="5047461" cy="2851184"/>
          </a:xfrm>
        </p:spPr>
        <p:txBody>
          <a:bodyPr>
            <a:normAutofit/>
          </a:bodyPr>
          <a:lstStyle/>
          <a:p>
            <a:pPr marL="0" indent="0">
              <a:buNone/>
            </a:pPr>
            <a:r>
              <a:rPr lang="zh-CN" altLang="en-US" b="1" dirty="0"/>
              <a:t>二</a:t>
            </a:r>
            <a:r>
              <a:rPr lang="zh-CN" altLang="en-US" b="1" dirty="0">
                <a:latin typeface="微软雅黑" panose="020B0503020204020204" pitchFamily="34" charset="-122"/>
                <a:ea typeface="微软雅黑" panose="020B0503020204020204" pitchFamily="34" charset="-122"/>
              </a:rPr>
              <a:t>、时间戳补偿</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时间戳计算：</a:t>
            </a:r>
            <a:endParaRPr lang="en-US" altLang="zh-CN" sz="1600" b="1" dirty="0">
              <a:latin typeface="微软雅黑" panose="020B0503020204020204" pitchFamily="34" charset="-122"/>
              <a:ea typeface="微软雅黑" panose="020B0503020204020204" pitchFamily="34" charset="-122"/>
            </a:endParaRPr>
          </a:p>
          <a:p>
            <a:r>
              <a:rPr lang="zh-CN" altLang="en-US" sz="1400" dirty="0"/>
              <a:t>主从两侧接受到的时间戳与参考时间可以表示如下：</a:t>
            </a:r>
            <a:endParaRPr lang="en-US" altLang="zh-CN" sz="1400" dirty="0"/>
          </a:p>
          <a:p>
            <a:endParaRPr lang="en-US" altLang="zh-CN" sz="1400" b="1" dirty="0"/>
          </a:p>
          <a:p>
            <a:endParaRPr lang="en-US" altLang="zh-CN" sz="1400" b="1" dirty="0"/>
          </a:p>
          <a:p>
            <a:endParaRPr lang="en-US" altLang="zh-CN" sz="1600" b="1" dirty="0"/>
          </a:p>
          <a:p>
            <a:endParaRPr lang="en-US" altLang="zh-CN" sz="1600" b="1" dirty="0"/>
          </a:p>
          <a:p>
            <a:pPr marL="0" indent="0">
              <a:buNone/>
            </a:pPr>
            <a:endParaRPr lang="zh-CN" altLang="en-US" sz="18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676669" y="2956275"/>
          <a:ext cx="3095625" cy="766762"/>
        </p:xfrm>
        <a:graphic>
          <a:graphicData uri="http://schemas.openxmlformats.org/presentationml/2006/ole">
            <mc:AlternateContent xmlns:mc="http://schemas.openxmlformats.org/markup-compatibility/2006">
              <mc:Choice xmlns:v="urn:schemas-microsoft-com:vml" Requires="v">
                <p:oleObj spid="_x0000_s27925" name="AxMath" r:id="rId2" imgW="1133475" imgH="1133475" progId="Equation.AxMath">
                  <p:embed/>
                </p:oleObj>
              </mc:Choice>
              <mc:Fallback>
                <p:oleObj name="AxMath" r:id="rId2" imgW="1133475" imgH="1133475" progId="Equation.AxMath">
                  <p:embed/>
                  <p:pic>
                    <p:nvPicPr>
                      <p:cNvPr id="0" name="图片 27924"/>
                      <p:cNvPicPr/>
                      <p:nvPr/>
                    </p:nvPicPr>
                    <p:blipFill>
                      <a:blip r:embed="rId3"/>
                      <a:stretch>
                        <a:fillRect/>
                      </a:stretch>
                    </p:blipFill>
                    <p:spPr>
                      <a:xfrm>
                        <a:off x="676669" y="2956275"/>
                        <a:ext cx="3095625" cy="766762"/>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76669" y="3815135"/>
          <a:ext cx="3375025" cy="766762"/>
        </p:xfrm>
        <a:graphic>
          <a:graphicData uri="http://schemas.openxmlformats.org/presentationml/2006/ole">
            <mc:AlternateContent xmlns:mc="http://schemas.openxmlformats.org/markup-compatibility/2006">
              <mc:Choice xmlns:v="urn:schemas-microsoft-com:vml" Requires="v">
                <p:oleObj spid="_x0000_s27926" name="AxMath" r:id="rId4" imgW="1133475" imgH="1133475" progId="Equation.AxMath">
                  <p:embed/>
                </p:oleObj>
              </mc:Choice>
              <mc:Fallback>
                <p:oleObj name="AxMath" r:id="rId4" imgW="1133475" imgH="1133475" progId="Equation.AxMath">
                  <p:embed/>
                  <p:pic>
                    <p:nvPicPr>
                      <p:cNvPr id="0" name="图片 27925"/>
                      <p:cNvPicPr/>
                      <p:nvPr/>
                    </p:nvPicPr>
                    <p:blipFill>
                      <a:blip r:embed="rId5"/>
                      <a:stretch>
                        <a:fillRect/>
                      </a:stretch>
                    </p:blipFill>
                    <p:spPr>
                      <a:xfrm>
                        <a:off x="676669" y="3815135"/>
                        <a:ext cx="3375025" cy="766762"/>
                      </a:xfrm>
                      <a:prstGeom prst="rect">
                        <a:avLst/>
                      </a:prstGeom>
                    </p:spPr>
                  </p:pic>
                </p:oleObj>
              </mc:Fallback>
            </mc:AlternateContent>
          </a:graphicData>
        </a:graphic>
      </p:graphicFrame>
      <p:sp>
        <p:nvSpPr>
          <p:cNvPr id="9" name="Content Placeholder 1"/>
          <p:cNvSpPr txBox="1"/>
          <p:nvPr/>
        </p:nvSpPr>
        <p:spPr>
          <a:xfrm>
            <a:off x="494022" y="4581897"/>
            <a:ext cx="4446613" cy="21819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600" b="1" dirty="0"/>
              <a:t>时间戳补偿值计算：</a:t>
            </a:r>
            <a:endParaRPr lang="en-US" altLang="zh-CN" sz="1600" b="1" dirty="0"/>
          </a:p>
          <a:p>
            <a:r>
              <a:rPr lang="zh-CN" altLang="en-US" sz="1400" dirty="0"/>
              <a:t>时间戳补偿来自于传输延迟误差，得到时间戳补偿值如右侧所示，其中有线部分的同步误差比无线部分的误差小得多，因此被忽略了。</a:t>
            </a:r>
            <a:endParaRPr lang="en-US" altLang="zh-CN" sz="1400" dirty="0"/>
          </a:p>
          <a:p>
            <a:r>
              <a:rPr lang="zh-CN" altLang="en-US" sz="1400" dirty="0"/>
              <a:t>时间戳补偿值和时钟参数的计算应该在有线网络一侧进行，然后将结果通过发送给</a:t>
            </a:r>
            <a:r>
              <a:rPr lang="en-US" altLang="zh-CN" sz="1400" dirty="0"/>
              <a:t>5G</a:t>
            </a:r>
            <a:r>
              <a:rPr lang="zh-CN" altLang="en-US" sz="1400" dirty="0"/>
              <a:t>网络节点，同步算法涉及浮点除法，由于</a:t>
            </a:r>
            <a:r>
              <a:rPr lang="en-US" altLang="zh-CN" sz="1400" dirty="0"/>
              <a:t>TSN</a:t>
            </a:r>
            <a:r>
              <a:rPr lang="zh-CN" altLang="en-US" sz="1400" dirty="0"/>
              <a:t>网络节点的浮点计算精度较高，这些计算应该由头部（</a:t>
            </a:r>
            <a:r>
              <a:rPr lang="en-US" altLang="zh-CN" sz="1400" dirty="0"/>
              <a:t>TSN</a:t>
            </a:r>
            <a:r>
              <a:rPr lang="zh-CN" altLang="en-US" sz="1400" dirty="0"/>
              <a:t>）部分来完成。</a:t>
            </a:r>
            <a:endParaRPr lang="en-US" altLang="zh-CN" sz="1400" dirty="0"/>
          </a:p>
          <a:p>
            <a:endParaRPr lang="en-US" altLang="zh-CN" sz="1400" dirty="0"/>
          </a:p>
          <a:p>
            <a:endParaRPr lang="en-US" altLang="zh-CN" sz="1400" dirty="0"/>
          </a:p>
          <a:p>
            <a:endParaRPr lang="en-US" altLang="zh-CN" sz="1400" dirty="0"/>
          </a:p>
          <a:p>
            <a:pPr marL="0" indent="0">
              <a:buFont typeface="Calibri" panose="020F0502020204030204" pitchFamily="34" charset="0"/>
              <a:buNone/>
            </a:pPr>
            <a:endParaRPr lang="zh-CN" altLang="en-US" sz="1800" dirty="0"/>
          </a:p>
        </p:txBody>
      </p:sp>
      <p:graphicFrame>
        <p:nvGraphicFramePr>
          <p:cNvPr id="10" name="对象 9"/>
          <p:cNvGraphicFramePr>
            <a:graphicFrameLocks noChangeAspect="1"/>
          </p:cNvGraphicFramePr>
          <p:nvPr/>
        </p:nvGraphicFramePr>
        <p:xfrm>
          <a:off x="5050804" y="4955187"/>
          <a:ext cx="4093196" cy="1435321"/>
        </p:xfrm>
        <a:graphic>
          <a:graphicData uri="http://schemas.openxmlformats.org/presentationml/2006/ole">
            <mc:AlternateContent xmlns:mc="http://schemas.openxmlformats.org/markup-compatibility/2006">
              <mc:Choice xmlns:v="urn:schemas-microsoft-com:vml" Requires="v">
                <p:oleObj spid="_x0000_s27927" name="AxMath" r:id="rId6" imgW="1133475" imgH="1133475" progId="Equation.AxMath">
                  <p:embed/>
                </p:oleObj>
              </mc:Choice>
              <mc:Fallback>
                <p:oleObj name="AxMath" r:id="rId6" imgW="1133475" imgH="1133475" progId="Equation.AxMath">
                  <p:embed/>
                  <p:pic>
                    <p:nvPicPr>
                      <p:cNvPr id="0" name="图片 27926"/>
                      <p:cNvPicPr/>
                      <p:nvPr/>
                    </p:nvPicPr>
                    <p:blipFill>
                      <a:blip r:embed="rId7"/>
                      <a:stretch>
                        <a:fillRect/>
                      </a:stretch>
                    </p:blipFill>
                    <p:spPr>
                      <a:xfrm>
                        <a:off x="5050804" y="4955187"/>
                        <a:ext cx="4093196" cy="1435321"/>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endParaRPr lang="zh-CN" altLang="en-US" dirty="0"/>
          </a:p>
        </p:txBody>
      </p:sp>
      <p:sp>
        <p:nvSpPr>
          <p:cNvPr id="4" name="Content Placeholder 1"/>
          <p:cNvSpPr>
            <a:spLocks noGrp="1"/>
          </p:cNvSpPr>
          <p:nvPr>
            <p:ph sz="quarter" idx="10"/>
          </p:nvPr>
        </p:nvSpPr>
        <p:spPr>
          <a:xfrm>
            <a:off x="494022" y="1643698"/>
            <a:ext cx="4265265" cy="4984791"/>
          </a:xfrm>
        </p:spPr>
        <p:txBody>
          <a:bodyPr>
            <a:normAutofit lnSpcReduction="10000"/>
          </a:bodyPr>
          <a:lstStyle/>
          <a:p>
            <a:pPr marL="0" indent="0">
              <a:buNone/>
            </a:pPr>
            <a:r>
              <a:rPr lang="zh-CN" altLang="en-US" b="1" dirty="0"/>
              <a:t>三</a:t>
            </a:r>
            <a:r>
              <a:rPr lang="zh-CN" altLang="en-US" b="1" dirty="0">
                <a:latin typeface="微软雅黑" panose="020B0503020204020204" pitchFamily="34" charset="-122"/>
                <a:ea typeface="微软雅黑" panose="020B0503020204020204" pitchFamily="34" charset="-122"/>
              </a:rPr>
              <a:t>、时间戳补偿仿真</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400" dirty="0"/>
              <a:t>我们将工业现场的无线节点建模为连接到</a:t>
            </a:r>
            <a:r>
              <a:rPr lang="en-US" altLang="zh-CN" sz="1400" dirty="0"/>
              <a:t>5G UE</a:t>
            </a:r>
            <a:r>
              <a:rPr lang="zh-CN" altLang="en-US" sz="1400" dirty="0"/>
              <a:t>的</a:t>
            </a:r>
            <a:r>
              <a:rPr lang="en-US" altLang="zh-CN" sz="1400" dirty="0"/>
              <a:t>TSN</a:t>
            </a:r>
            <a:r>
              <a:rPr lang="zh-CN" altLang="en-US" sz="1400" dirty="0"/>
              <a:t>终端，通过可变数量的网桥（在本例中为透明时钟）连接到其上。</a:t>
            </a:r>
            <a:r>
              <a:rPr lang="en-US" altLang="zh-CN" sz="1400" dirty="0"/>
              <a:t>TSN</a:t>
            </a:r>
            <a:r>
              <a:rPr lang="zh-CN" altLang="en-US" sz="1400" dirty="0"/>
              <a:t>和</a:t>
            </a:r>
            <a:r>
              <a:rPr lang="en-US" altLang="zh-CN" sz="1400" dirty="0"/>
              <a:t>5G</a:t>
            </a:r>
            <a:r>
              <a:rPr lang="zh-CN" altLang="en-US" sz="1400" dirty="0"/>
              <a:t>设备都基于</a:t>
            </a:r>
            <a:r>
              <a:rPr lang="en-US" altLang="zh-CN" sz="1400" dirty="0" err="1"/>
              <a:t>omnet</a:t>
            </a:r>
            <a:r>
              <a:rPr lang="zh-CN" altLang="en-US" sz="1400" dirty="0"/>
              <a:t>节点类型。节点类型的建立如下所述：</a:t>
            </a:r>
            <a:endParaRPr lang="en-US" altLang="zh-CN" sz="1400" dirty="0"/>
          </a:p>
          <a:p>
            <a:pPr marL="0" indent="0">
              <a:buNone/>
            </a:pPr>
            <a:r>
              <a:rPr lang="en-US" altLang="zh-CN" sz="1600" b="1" dirty="0"/>
              <a:t>TSN</a:t>
            </a:r>
            <a:r>
              <a:rPr lang="zh-CN" altLang="en-US" sz="1600" b="1" dirty="0"/>
              <a:t>节点：</a:t>
            </a:r>
            <a:endParaRPr lang="en-US" altLang="zh-CN" sz="1600" b="1" dirty="0">
              <a:latin typeface="微软雅黑" panose="020B0503020204020204" pitchFamily="34" charset="-122"/>
              <a:ea typeface="微软雅黑" panose="020B0503020204020204" pitchFamily="34" charset="-122"/>
            </a:endParaRPr>
          </a:p>
          <a:p>
            <a:r>
              <a:rPr lang="zh-CN" altLang="en-US" sz="1400" dirty="0"/>
              <a:t>网络中的</a:t>
            </a:r>
            <a:r>
              <a:rPr lang="en-US" altLang="zh-CN" sz="1400" dirty="0"/>
              <a:t>TSN</a:t>
            </a:r>
            <a:r>
              <a:rPr lang="zh-CN" altLang="en-US" sz="1400" dirty="0"/>
              <a:t>节点也是通过载波感应多路存取（</a:t>
            </a:r>
            <a:r>
              <a:rPr lang="en-US" altLang="zh-CN" sz="1400" dirty="0"/>
              <a:t>CSMA</a:t>
            </a:r>
            <a:r>
              <a:rPr lang="zh-CN" altLang="en-US" sz="1400" dirty="0"/>
              <a:t>）信道，一个单独的类定义了安装在每个节点上的</a:t>
            </a:r>
            <a:r>
              <a:rPr lang="en-US" altLang="zh-CN" sz="1400" dirty="0" err="1"/>
              <a:t>gPTP</a:t>
            </a:r>
            <a:r>
              <a:rPr lang="zh-CN" altLang="en-US" sz="1400" dirty="0"/>
              <a:t>程序。</a:t>
            </a:r>
            <a:endParaRPr lang="en-US" altLang="zh-CN" sz="1400" dirty="0"/>
          </a:p>
          <a:p>
            <a:r>
              <a:rPr lang="zh-CN" altLang="en-US" sz="1400" dirty="0"/>
              <a:t>节点类型分为边界时钟和公共时钟，这决定了它们不同的行为模式。</a:t>
            </a:r>
            <a:endParaRPr lang="en-US" altLang="zh-CN" sz="1600" b="1" dirty="0"/>
          </a:p>
          <a:p>
            <a:pPr marL="0" indent="0">
              <a:buNone/>
            </a:pPr>
            <a:r>
              <a:rPr lang="en-US" altLang="zh-CN" sz="1600" b="1" dirty="0"/>
              <a:t>5G</a:t>
            </a:r>
            <a:r>
              <a:rPr lang="zh-CN" altLang="en-US" sz="1600" b="1" dirty="0"/>
              <a:t>节点：</a:t>
            </a:r>
            <a:endParaRPr lang="en-US" altLang="zh-CN" sz="1600" b="1" dirty="0">
              <a:latin typeface="微软雅黑" panose="020B0503020204020204" pitchFamily="34" charset="-122"/>
              <a:ea typeface="微软雅黑" panose="020B0503020204020204" pitchFamily="34" charset="-122"/>
            </a:endParaRPr>
          </a:p>
          <a:p>
            <a:r>
              <a:rPr lang="zh-CN" altLang="en-US" sz="1400" dirty="0"/>
              <a:t>在</a:t>
            </a:r>
            <a:r>
              <a:rPr lang="en-US" altLang="zh-CN" sz="1400" dirty="0"/>
              <a:t>5G</a:t>
            </a:r>
            <a:r>
              <a:rPr lang="zh-CN" altLang="en-US" sz="1400" dirty="0"/>
              <a:t>网络中，</a:t>
            </a:r>
            <a:r>
              <a:rPr lang="en-US" altLang="zh-CN" sz="1400" dirty="0"/>
              <a:t>5G-TSN</a:t>
            </a:r>
            <a:r>
              <a:rPr lang="zh-CN" altLang="en-US" sz="1400" dirty="0"/>
              <a:t>网桥是最关键的组成部分。</a:t>
            </a:r>
            <a:endParaRPr lang="en-US" altLang="zh-CN" sz="1400" dirty="0"/>
          </a:p>
          <a:p>
            <a:r>
              <a:rPr lang="zh-CN" altLang="en-US" sz="1400" dirty="0"/>
              <a:t>网桥的协议转换器由两个节点类定义：一个作为有线端口，负责连接到</a:t>
            </a:r>
            <a:r>
              <a:rPr lang="en-US" altLang="zh-CN" sz="1400" dirty="0"/>
              <a:t>CSMA</a:t>
            </a:r>
            <a:r>
              <a:rPr lang="zh-CN" altLang="en-US" sz="1400" dirty="0"/>
              <a:t>信道，而另一个被设置为</a:t>
            </a:r>
            <a:r>
              <a:rPr lang="en-US" altLang="zh-CN" sz="1400" dirty="0"/>
              <a:t>5G</a:t>
            </a:r>
            <a:r>
              <a:rPr lang="zh-CN" altLang="en-US" sz="1400" dirty="0"/>
              <a:t>模块，作为无线端口，连接到无线信道。</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20881" y="4121442"/>
            <a:ext cx="3968884" cy="237679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457" y="1660854"/>
            <a:ext cx="3995731" cy="235133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5G-TSN</a:t>
            </a:r>
            <a:r>
              <a:rPr lang="zh-CN" altLang="en-US" dirty="0"/>
              <a:t>异构网络的时钟同步优化</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6770" y="1551600"/>
            <a:ext cx="4119709" cy="206193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479" y="1551600"/>
            <a:ext cx="4119709" cy="2061933"/>
          </a:xfrm>
          <a:prstGeom prst="rect">
            <a:avLst/>
          </a:prstGeom>
        </p:spPr>
      </p:pic>
      <p:sp>
        <p:nvSpPr>
          <p:cNvPr id="10" name="Content Placeholder 1"/>
          <p:cNvSpPr>
            <a:spLocks noGrp="1"/>
          </p:cNvSpPr>
          <p:nvPr>
            <p:ph sz="quarter" idx="10"/>
          </p:nvPr>
        </p:nvSpPr>
        <p:spPr>
          <a:xfrm>
            <a:off x="454082" y="3822853"/>
            <a:ext cx="4448423" cy="2751864"/>
          </a:xfrm>
        </p:spPr>
        <p:txBody>
          <a:bodyPr>
            <a:normAutofit fontScale="85000" lnSpcReduction="10000"/>
          </a:bodyPr>
          <a:lstStyle/>
          <a:p>
            <a:pPr marL="0" indent="0">
              <a:buNone/>
            </a:pPr>
            <a:r>
              <a:rPr lang="zh-CN" altLang="en-US" b="1" dirty="0"/>
              <a:t>四</a:t>
            </a:r>
            <a:r>
              <a:rPr lang="zh-CN" altLang="en-US" b="1" dirty="0">
                <a:latin typeface="微软雅黑" panose="020B0503020204020204" pitchFamily="34" charset="-122"/>
                <a:ea typeface="微软雅黑" panose="020B0503020204020204" pitchFamily="34" charset="-122"/>
              </a:rPr>
              <a:t>、</a:t>
            </a:r>
            <a:r>
              <a:rPr lang="zh-CN" altLang="en-US" b="1" dirty="0"/>
              <a:t>仿真结果</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sz="1600" b="1" dirty="0"/>
              <a:t>误差超出阈值概率：</a:t>
            </a:r>
            <a:endParaRPr lang="en-US" altLang="zh-CN" sz="1600" b="1" dirty="0">
              <a:latin typeface="微软雅黑" panose="020B0503020204020204" pitchFamily="34" charset="-122"/>
              <a:ea typeface="微软雅黑" panose="020B0503020204020204" pitchFamily="34" charset="-122"/>
            </a:endParaRPr>
          </a:p>
          <a:p>
            <a:r>
              <a:rPr lang="zh-CN" altLang="en-US" sz="1400" dirty="0"/>
              <a:t>当网桥数量达到</a:t>
            </a:r>
            <a:r>
              <a:rPr lang="en-US" altLang="zh-CN" sz="1400" dirty="0"/>
              <a:t>13000</a:t>
            </a:r>
            <a:r>
              <a:rPr lang="zh-CN" altLang="en-US" sz="1400" dirty="0"/>
              <a:t>个时，同步误差超过</a:t>
            </a:r>
            <a:r>
              <a:rPr lang="en-US" altLang="zh-CN" sz="1400" dirty="0"/>
              <a:t>1μs</a:t>
            </a:r>
            <a:r>
              <a:rPr lang="zh-CN" altLang="en-US" sz="1400" dirty="0"/>
              <a:t>的概率在</a:t>
            </a:r>
            <a:r>
              <a:rPr lang="en-US" altLang="zh-CN" sz="1400" dirty="0"/>
              <a:t>90%</a:t>
            </a:r>
            <a:r>
              <a:rPr lang="zh-CN" altLang="en-US" sz="1400" dirty="0"/>
              <a:t>。</a:t>
            </a:r>
            <a:endParaRPr lang="en-US" altLang="zh-CN" sz="1400" dirty="0"/>
          </a:p>
          <a:p>
            <a:r>
              <a:rPr lang="zh-CN" altLang="en-US" sz="1400" dirty="0"/>
              <a:t>补偿后，同步误差超过</a:t>
            </a:r>
            <a:r>
              <a:rPr lang="en-US" altLang="zh-CN" sz="1400" dirty="0"/>
              <a:t>1μs</a:t>
            </a:r>
            <a:r>
              <a:rPr lang="zh-CN" altLang="en-US" sz="1400" dirty="0"/>
              <a:t>的概率保持在</a:t>
            </a:r>
            <a:r>
              <a:rPr lang="en-US" altLang="zh-CN" sz="1400" dirty="0"/>
              <a:t>20%</a:t>
            </a:r>
            <a:r>
              <a:rPr lang="zh-CN" altLang="en-US" sz="1400" dirty="0"/>
              <a:t>以内。</a:t>
            </a:r>
            <a:endParaRPr lang="en-US" altLang="zh-CN" sz="1400" dirty="0"/>
          </a:p>
          <a:p>
            <a:pPr marL="0" indent="0">
              <a:buNone/>
            </a:pPr>
            <a:r>
              <a:rPr lang="zh-CN" altLang="en-US" sz="1600" b="1" dirty="0"/>
              <a:t>平均同步误差：</a:t>
            </a:r>
            <a:endParaRPr lang="en-US" altLang="zh-CN" sz="1600" b="1" dirty="0">
              <a:latin typeface="微软雅黑" panose="020B0503020204020204" pitchFamily="34" charset="-122"/>
              <a:ea typeface="微软雅黑" panose="020B0503020204020204" pitchFamily="34" charset="-122"/>
            </a:endParaRPr>
          </a:p>
          <a:p>
            <a:r>
              <a:rPr lang="zh-CN" altLang="en-US" sz="1400" dirty="0"/>
              <a:t>当网络规模达到</a:t>
            </a:r>
            <a:r>
              <a:rPr lang="en-US" altLang="zh-CN" sz="1400" dirty="0"/>
              <a:t>10,000</a:t>
            </a:r>
            <a:r>
              <a:rPr lang="zh-CN" altLang="en-US" sz="1400" dirty="0"/>
              <a:t>，补偿前的平均同步误差达到</a:t>
            </a:r>
            <a:r>
              <a:rPr lang="en-US" altLang="zh-CN" sz="1400" dirty="0"/>
              <a:t>10μs</a:t>
            </a:r>
            <a:endParaRPr lang="en-US" altLang="zh-CN" sz="1400" dirty="0"/>
          </a:p>
          <a:p>
            <a:r>
              <a:rPr lang="zh-CN" altLang="en-US" sz="1400" dirty="0"/>
              <a:t>补偿后，平均同步误差被控制在</a:t>
            </a:r>
            <a:r>
              <a:rPr lang="en-US" altLang="zh-CN" sz="1400" dirty="0"/>
              <a:t>900ns</a:t>
            </a:r>
            <a:r>
              <a:rPr lang="zh-CN" altLang="en-US" sz="1400" dirty="0"/>
              <a:t>以内</a:t>
            </a:r>
            <a:endParaRPr lang="zh-CN" altLang="en-US" sz="18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0593" y="4045572"/>
            <a:ext cx="3362207" cy="252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97725" y="2882134"/>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有线</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无线网络混合时钟同步架构设计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97725" y="3802107"/>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时钟同步的均衡器设计</a:t>
              </a:r>
              <a:endParaRPr lang="zh-CN" altLang="en-US" sz="24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197725" y="4722080"/>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5G-TSN</a:t>
              </a: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异构网络的时钟同步优化</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97725" y="5630603"/>
              <a:ext cx="843427" cy="443226"/>
              <a:chOff x="666810" y="2586037"/>
              <a:chExt cx="468000" cy="245937"/>
            </a:xfrm>
          </p:grpSpPr>
          <p:sp>
            <p:nvSpPr>
              <p:cNvPr id="2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endParaRPr lang="zh-CN" altLang="en-US" sz="2400" b="1" dirty="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94025" y="1685678"/>
            <a:ext cx="8649975" cy="4921498"/>
          </a:xfrm>
        </p:spPr>
        <p:txBody>
          <a:bodyPr/>
          <a:lstStyle/>
          <a:p>
            <a:pPr>
              <a:buFont typeface="Wingdings" panose="05000000000000000000" pitchFamily="2" charset="2"/>
              <a:buChar char="Ø"/>
            </a:pPr>
            <a:r>
              <a:rPr lang="zh-CN" altLang="en-US" sz="1800" b="1" dirty="0"/>
              <a:t>有线</a:t>
            </a:r>
            <a:r>
              <a:rPr lang="en-US" altLang="zh-CN" sz="1800" b="1" dirty="0"/>
              <a:t>/</a:t>
            </a:r>
            <a:r>
              <a:rPr lang="zh-CN" altLang="en-US" sz="1800" b="1" dirty="0"/>
              <a:t>无线网络混合时钟同步架构设计</a:t>
            </a:r>
            <a:endParaRPr lang="en-US" altLang="zh-CN" sz="1800" b="1" dirty="0"/>
          </a:p>
          <a:p>
            <a:pPr lvl="1"/>
            <a:r>
              <a:rPr lang="zh-CN" altLang="en-US" sz="1600" dirty="0"/>
              <a:t>引入</a:t>
            </a:r>
            <a:r>
              <a:rPr lang="en-US" altLang="zh-CN" sz="1600" dirty="0"/>
              <a:t>NSPI</a:t>
            </a:r>
            <a:r>
              <a:rPr lang="zh-CN" altLang="en-US" sz="1600" dirty="0"/>
              <a:t>作为综合评估指标，实现了网络分层同步，</a:t>
            </a:r>
            <a:r>
              <a:rPr lang="zh-CN" altLang="en-US" sz="1600" b="1" dirty="0">
                <a:solidFill>
                  <a:srgbClr val="C00000"/>
                </a:solidFill>
              </a:rPr>
              <a:t>保证了同步过程的有序性</a:t>
            </a:r>
            <a:r>
              <a:rPr lang="zh-CN" altLang="en-US" sz="1600" dirty="0"/>
              <a:t>。</a:t>
            </a:r>
            <a:endParaRPr lang="en-US" altLang="zh-CN" sz="1600" b="1" dirty="0">
              <a:solidFill>
                <a:srgbClr val="C00000"/>
              </a:solidFill>
            </a:endParaRPr>
          </a:p>
          <a:p>
            <a:pPr lvl="1"/>
            <a:r>
              <a:rPr lang="zh-CN" altLang="en-US" sz="1600" dirty="0"/>
              <a:t>采用预处理方法对有向图进行处理，</a:t>
            </a:r>
            <a:r>
              <a:rPr lang="zh-CN" altLang="en-US" sz="1600" b="1" dirty="0">
                <a:solidFill>
                  <a:srgbClr val="C00000"/>
                </a:solidFill>
              </a:rPr>
              <a:t>提高同步效率，降低同步延迟和抖动</a:t>
            </a:r>
            <a:endParaRPr lang="en-US" altLang="zh-CN" sz="1600" b="1" dirty="0">
              <a:solidFill>
                <a:srgbClr val="C00000"/>
              </a:solidFill>
            </a:endParaRPr>
          </a:p>
          <a:p>
            <a:pPr>
              <a:buFont typeface="Wingdings" panose="05000000000000000000" pitchFamily="2" charset="2"/>
              <a:buChar char="Ø"/>
            </a:pPr>
            <a:r>
              <a:rPr lang="zh-CN" altLang="en-US" sz="1800" b="1" dirty="0"/>
              <a:t>针对</a:t>
            </a:r>
            <a:r>
              <a:rPr lang="en-US" altLang="zh-CN" sz="1800" b="1" dirty="0"/>
              <a:t>5G-TSN</a:t>
            </a:r>
            <a:r>
              <a:rPr lang="zh-CN" altLang="en-US" sz="1800" b="1" dirty="0"/>
              <a:t>网络的</a:t>
            </a:r>
            <a:r>
              <a:rPr lang="en-US" altLang="zh-CN" sz="1800" b="1" dirty="0"/>
              <a:t>ADFE</a:t>
            </a:r>
            <a:r>
              <a:rPr lang="zh-CN" altLang="en-US" sz="1800" b="1" dirty="0"/>
              <a:t>设计</a:t>
            </a:r>
            <a:endParaRPr lang="en-US" altLang="zh-CN" sz="1800" b="1" dirty="0"/>
          </a:p>
          <a:p>
            <a:pPr lvl="1"/>
            <a:r>
              <a:rPr lang="zh-CN" altLang="en-US" sz="1600" dirty="0"/>
              <a:t>分析了多径衰落衰落对于</a:t>
            </a:r>
            <a:r>
              <a:rPr lang="en-US" altLang="zh-CN" sz="1600" dirty="0"/>
              <a:t>5G-TSN</a:t>
            </a:r>
            <a:r>
              <a:rPr lang="zh-CN" altLang="en-US" sz="1600" dirty="0"/>
              <a:t>时钟同步精度的影响，确定了</a:t>
            </a:r>
            <a:r>
              <a:rPr lang="en-US" altLang="zh-CN" sz="1600" dirty="0"/>
              <a:t>ADFE</a:t>
            </a:r>
            <a:r>
              <a:rPr lang="zh-CN" altLang="en-US" sz="1600" dirty="0"/>
              <a:t>的设计方向，</a:t>
            </a:r>
            <a:r>
              <a:rPr lang="zh-CN" altLang="en-US" sz="1600" b="1" dirty="0">
                <a:solidFill>
                  <a:srgbClr val="C00000"/>
                </a:solidFill>
              </a:rPr>
              <a:t>高性能，自适应，复杂度可控。</a:t>
            </a:r>
            <a:endParaRPr lang="en-US" altLang="zh-CN" sz="1600" b="1" dirty="0">
              <a:solidFill>
                <a:srgbClr val="C00000"/>
              </a:solidFill>
            </a:endParaRPr>
          </a:p>
          <a:p>
            <a:pPr lvl="1"/>
            <a:r>
              <a:rPr lang="zh-CN" altLang="en-US" sz="1600" dirty="0"/>
              <a:t>针对</a:t>
            </a:r>
            <a:r>
              <a:rPr lang="en-US" altLang="zh-CN" sz="1600" dirty="0"/>
              <a:t>5G-TSN</a:t>
            </a:r>
            <a:r>
              <a:rPr lang="zh-CN" altLang="en-US" sz="1600" dirty="0"/>
              <a:t>网络的特点，设计了</a:t>
            </a:r>
            <a:r>
              <a:rPr lang="en-US" altLang="zh-CN" sz="1600" dirty="0"/>
              <a:t>ADFE</a:t>
            </a:r>
            <a:r>
              <a:rPr lang="zh-CN" altLang="en-US" sz="1600" dirty="0"/>
              <a:t>，</a:t>
            </a:r>
            <a:r>
              <a:rPr lang="zh-CN" altLang="en-US" sz="1600" b="1" dirty="0">
                <a:solidFill>
                  <a:srgbClr val="C00000"/>
                </a:solidFill>
              </a:rPr>
              <a:t>提高了网络的抗干扰能力</a:t>
            </a:r>
            <a:endParaRPr lang="en-US" altLang="zh-CN" sz="1600" b="1" dirty="0">
              <a:solidFill>
                <a:srgbClr val="C00000"/>
              </a:solidFill>
            </a:endParaRPr>
          </a:p>
          <a:p>
            <a:pPr>
              <a:buFont typeface="Wingdings" panose="05000000000000000000" pitchFamily="2" charset="2"/>
              <a:buChar char="Ø"/>
            </a:pPr>
            <a:r>
              <a:rPr lang="zh-CN" altLang="en-US" sz="1800" b="1" dirty="0"/>
              <a:t>针对</a:t>
            </a:r>
            <a:r>
              <a:rPr lang="en-US" altLang="zh-CN" sz="1800" b="1" dirty="0"/>
              <a:t>5G-TSN</a:t>
            </a:r>
            <a:r>
              <a:rPr lang="zh-CN" altLang="en-US" sz="1800" b="1" dirty="0"/>
              <a:t>网络同步过程优化</a:t>
            </a:r>
            <a:endParaRPr lang="en-US" altLang="zh-CN" sz="1800" b="1" dirty="0"/>
          </a:p>
          <a:p>
            <a:pPr lvl="1">
              <a:buFont typeface="Arial" panose="020B0604020202020204" pitchFamily="34" charset="0"/>
              <a:buChar char="•"/>
            </a:pPr>
            <a:r>
              <a:rPr lang="zh-CN" altLang="en-US" sz="1600" dirty="0"/>
              <a:t>通过构建优化问题，找到了在同步精度和带宽利用率之间取得平衡的</a:t>
            </a:r>
            <a:r>
              <a:rPr lang="en-US" altLang="zh-CN" sz="1600" dirty="0"/>
              <a:t>SCS</a:t>
            </a:r>
            <a:r>
              <a:rPr lang="zh-CN" altLang="en-US" sz="1600" dirty="0"/>
              <a:t>，在保证同步精度的同时</a:t>
            </a:r>
            <a:r>
              <a:rPr lang="zh-CN" altLang="en-US" sz="1600" b="1" dirty="0">
                <a:solidFill>
                  <a:srgbClr val="C00000"/>
                </a:solidFill>
              </a:rPr>
              <a:t>提高了带宽利用率</a:t>
            </a:r>
            <a:r>
              <a:rPr lang="zh-CN" altLang="en-US" sz="1600" dirty="0"/>
              <a:t>。</a:t>
            </a:r>
            <a:endParaRPr lang="en-US" altLang="zh-CN" sz="1600" dirty="0"/>
          </a:p>
          <a:p>
            <a:pPr lvl="1">
              <a:buFont typeface="Arial" panose="020B0604020202020204" pitchFamily="34" charset="0"/>
              <a:buChar char="•"/>
            </a:pPr>
            <a:r>
              <a:rPr lang="zh-CN" altLang="en-US" sz="1600" dirty="0"/>
              <a:t>设计了时间戳补偿方案，在工业网络多网桥场景下</a:t>
            </a:r>
            <a:r>
              <a:rPr lang="zh-CN" altLang="en-US" sz="1600" b="1" dirty="0">
                <a:solidFill>
                  <a:srgbClr val="C00000"/>
                </a:solidFill>
              </a:rPr>
              <a:t>有效降低了累积同步误差</a:t>
            </a:r>
            <a:endParaRPr lang="zh-CN" altLang="en-US" sz="1600" b="1" dirty="0">
              <a:solidFill>
                <a:srgbClr val="C00000"/>
              </a:solidFill>
            </a:endParaRPr>
          </a:p>
        </p:txBody>
      </p:sp>
      <p:sp>
        <p:nvSpPr>
          <p:cNvPr id="3" name="Title 2"/>
          <p:cNvSpPr>
            <a:spLocks noGrp="1"/>
          </p:cNvSpPr>
          <p:nvPr>
            <p:ph type="title"/>
          </p:nvPr>
        </p:nvSpPr>
        <p:spPr/>
        <p:txBody>
          <a:bodyPr>
            <a:normAutofit/>
          </a:bodyPr>
          <a:lstStyle/>
          <a:p>
            <a:r>
              <a:rPr lang="zh-CN" altLang="en-US" dirty="0"/>
              <a:t>总结</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fld>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zh-CN" altLang="en-US" dirty="0"/>
              <a:t>机器学习在同步算法优化中的应用</a:t>
            </a:r>
            <a:endParaRPr lang="en-US" altLang="zh-CN" dirty="0"/>
          </a:p>
          <a:p>
            <a:r>
              <a:rPr lang="zh-CN" altLang="en-US" dirty="0"/>
              <a:t>多源信息融合在异构网络同步中的应用</a:t>
            </a:r>
            <a:endParaRPr lang="en-US" altLang="zh-CN" dirty="0"/>
          </a:p>
          <a:p>
            <a:r>
              <a:rPr lang="zh-CN" altLang="en-US" dirty="0"/>
              <a:t>同步安全性和隐私保护</a:t>
            </a:r>
            <a:endParaRPr lang="zh-CN" altLang="en-US" dirty="0"/>
          </a:p>
        </p:txBody>
      </p:sp>
      <p:sp>
        <p:nvSpPr>
          <p:cNvPr id="3" name="Title 2"/>
          <p:cNvSpPr>
            <a:spLocks noGrp="1"/>
          </p:cNvSpPr>
          <p:nvPr>
            <p:ph type="title"/>
          </p:nvPr>
        </p:nvSpPr>
        <p:spPr/>
        <p:txBody>
          <a:bodyPr/>
          <a:lstStyle/>
          <a:p>
            <a:r>
              <a:rPr lang="zh-CN" altLang="en-US" dirty="0"/>
              <a:t>展望</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fld>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研究背景与意义</a:t>
            </a:r>
            <a:endParaRPr lang="zh-CN" altLang="en-US" dirty="0"/>
          </a:p>
        </p:txBody>
      </p:sp>
      <p:pic>
        <p:nvPicPr>
          <p:cNvPr id="9" name="内容占位符 8"/>
          <p:cNvPicPr>
            <a:picLocks noGrp="1" noChangeAspect="1"/>
          </p:cNvPicPr>
          <p:nvPr>
            <p:ph sz="quarter" idx="10"/>
          </p:nvPr>
        </p:nvPicPr>
        <p:blipFill>
          <a:blip r:embed="rId1"/>
          <a:stretch>
            <a:fillRect/>
          </a:stretch>
        </p:blipFill>
        <p:spPr>
          <a:xfrm>
            <a:off x="0" y="2600261"/>
            <a:ext cx="4242237" cy="3426681"/>
          </a:xfrm>
          <a:prstGeom prst="rect">
            <a:avLst/>
          </a:prstGeom>
        </p:spPr>
      </p:pic>
      <p:sp>
        <p:nvSpPr>
          <p:cNvPr id="10" name="Content Placeholder 1"/>
          <p:cNvSpPr txBox="1"/>
          <p:nvPr/>
        </p:nvSpPr>
        <p:spPr>
          <a:xfrm>
            <a:off x="306522" y="1613531"/>
            <a:ext cx="8372163" cy="6986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1600" dirty="0"/>
              <a:t>智能制造的数字化转型使得异构数据的调度转发需求激增，对关键数据的低时延低抖动的确定性传输要求严苛，</a:t>
            </a:r>
            <a:r>
              <a:rPr lang="zh-CN" altLang="en-US" sz="1600" b="1" dirty="0">
                <a:solidFill>
                  <a:srgbClr val="C00000"/>
                </a:solidFill>
              </a:rPr>
              <a:t>传统工业网络已不能满足日益多样的工业数据传输需求。</a:t>
            </a:r>
            <a:endParaRPr lang="zh-CN" altLang="en-US" sz="1600" b="1" dirty="0">
              <a:solidFill>
                <a:srgbClr val="C00000"/>
              </a:solidFill>
            </a:endParaRPr>
          </a:p>
        </p:txBody>
      </p:sp>
      <p:sp>
        <p:nvSpPr>
          <p:cNvPr id="11" name="圆角矩形 3"/>
          <p:cNvSpPr/>
          <p:nvPr/>
        </p:nvSpPr>
        <p:spPr>
          <a:xfrm>
            <a:off x="6288824" y="3601961"/>
            <a:ext cx="1621631" cy="13787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主体网络</a:t>
            </a:r>
            <a:endParaRPr lang="zh-CN" altLang="en-US" sz="1350" dirty="0"/>
          </a:p>
        </p:txBody>
      </p:sp>
      <p:sp>
        <p:nvSpPr>
          <p:cNvPr id="12" name="椭圆 11"/>
          <p:cNvSpPr/>
          <p:nvPr/>
        </p:nvSpPr>
        <p:spPr>
          <a:xfrm>
            <a:off x="6731737" y="3679456"/>
            <a:ext cx="742950" cy="45212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5G</a:t>
            </a:r>
            <a:endParaRPr lang="zh-CN" altLang="en-US" sz="1350" dirty="0"/>
          </a:p>
        </p:txBody>
      </p:sp>
      <p:sp>
        <p:nvSpPr>
          <p:cNvPr id="13" name="椭圆 12"/>
          <p:cNvSpPr/>
          <p:nvPr/>
        </p:nvSpPr>
        <p:spPr>
          <a:xfrm>
            <a:off x="6731737" y="4489021"/>
            <a:ext cx="742950" cy="43770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TSN</a:t>
            </a:r>
            <a:endParaRPr lang="en-US" altLang="zh-CN" sz="1350" dirty="0"/>
          </a:p>
        </p:txBody>
      </p:sp>
      <p:sp>
        <p:nvSpPr>
          <p:cNvPr id="14" name="圆角矩形 23"/>
          <p:cNvSpPr/>
          <p:nvPr/>
        </p:nvSpPr>
        <p:spPr>
          <a:xfrm>
            <a:off x="6581718" y="5188971"/>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各种工业以太网</a:t>
            </a:r>
            <a:endParaRPr lang="zh-CN" altLang="en-US" sz="1350" dirty="0"/>
          </a:p>
        </p:txBody>
      </p:sp>
      <p:sp>
        <p:nvSpPr>
          <p:cNvPr id="15" name="圆角矩形 25"/>
          <p:cNvSpPr/>
          <p:nvPr/>
        </p:nvSpPr>
        <p:spPr>
          <a:xfrm>
            <a:off x="6581718" y="2864644"/>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各种无线网络</a:t>
            </a:r>
            <a:endParaRPr lang="zh-CN" altLang="en-US" sz="1350" dirty="0"/>
          </a:p>
        </p:txBody>
      </p:sp>
      <p:cxnSp>
        <p:nvCxnSpPr>
          <p:cNvPr id="16" name="直接连接符 15"/>
          <p:cNvCxnSpPr>
            <a:stCxn id="15" idx="2"/>
            <a:endCxn id="11" idx="0"/>
          </p:cNvCxnSpPr>
          <p:nvPr/>
        </p:nvCxnSpPr>
        <p:spPr>
          <a:xfrm flipH="1">
            <a:off x="7099640" y="3429000"/>
            <a:ext cx="1" cy="17296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1" idx="2"/>
            <a:endCxn id="14" idx="0"/>
          </p:cNvCxnSpPr>
          <p:nvPr/>
        </p:nvCxnSpPr>
        <p:spPr>
          <a:xfrm>
            <a:off x="7099640" y="4980705"/>
            <a:ext cx="1" cy="2082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975636" y="2772244"/>
            <a:ext cx="1832142" cy="112566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tIns="108000" bIns="108000" rtlCol="0">
            <a:spAutoFit/>
          </a:bodyPr>
          <a:lstStyle>
            <a:defPPr>
              <a:defRPr lang="zh-CN"/>
            </a:defPPr>
            <a:lvl1pPr algn="ctr">
              <a:lnSpc>
                <a:spcPct val="120000"/>
              </a:lnSpc>
              <a:spcBef>
                <a:spcPts val="600"/>
              </a:spcBef>
              <a:defRPr sz="2800" b="1">
                <a:solidFill>
                  <a:srgbClr val="00206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sz="1400" dirty="0"/>
              <a:t>数据</a:t>
            </a:r>
            <a:r>
              <a:rPr lang="en-US" altLang="zh-CN" sz="1400" dirty="0" err="1"/>
              <a:t>Qos</a:t>
            </a:r>
            <a:r>
              <a:rPr lang="zh-CN" altLang="en-US" sz="1400" dirty="0"/>
              <a:t>性能差异大</a:t>
            </a:r>
            <a:endParaRPr lang="en-US" altLang="zh-CN" sz="1400" dirty="0"/>
          </a:p>
          <a:p>
            <a:r>
              <a:rPr lang="zh-CN" altLang="en-US" sz="1400" dirty="0"/>
              <a:t>异构数据混合传输</a:t>
            </a:r>
            <a:endParaRPr lang="en-US" altLang="zh-CN" sz="1400" dirty="0"/>
          </a:p>
          <a:p>
            <a:r>
              <a:rPr lang="zh-CN" altLang="en-US" sz="1400" dirty="0"/>
              <a:t>要求低时延、高可靠</a:t>
            </a:r>
            <a:endParaRPr lang="zh-CN" altLang="en-US" sz="1400" dirty="0"/>
          </a:p>
        </p:txBody>
      </p:sp>
      <p:sp>
        <p:nvSpPr>
          <p:cNvPr id="19" name="箭头: 右 18"/>
          <p:cNvSpPr/>
          <p:nvPr/>
        </p:nvSpPr>
        <p:spPr>
          <a:xfrm>
            <a:off x="4423938" y="4291333"/>
            <a:ext cx="935538" cy="3289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矩形 19"/>
          <p:cNvSpPr/>
          <p:nvPr/>
        </p:nvSpPr>
        <p:spPr>
          <a:xfrm>
            <a:off x="4572000" y="2393194"/>
            <a:ext cx="1016810" cy="338554"/>
          </a:xfrm>
          <a:prstGeom prst="rect">
            <a:avLst/>
          </a:prstGeom>
        </p:spPr>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难点</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1" name="矩形: 圆角 20"/>
          <p:cNvSpPr/>
          <p:nvPr/>
        </p:nvSpPr>
        <p:spPr>
          <a:xfrm>
            <a:off x="936871" y="6135227"/>
            <a:ext cx="7486467" cy="435005"/>
          </a:xfrm>
          <a:prstGeom prst="round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02060"/>
                </a:solidFill>
                <a:latin typeface="微软雅黑" panose="020B0503020204020204" pitchFamily="34" charset="-122"/>
                <a:ea typeface="微软雅黑" panose="020B0503020204020204" pitchFamily="34" charset="-122"/>
              </a:rPr>
              <a:t>异构网络的时钟同步是保证工业网络</a:t>
            </a:r>
            <a:r>
              <a:rPr lang="zh-CN" altLang="en-US" sz="1600" b="1" dirty="0">
                <a:solidFill>
                  <a:srgbClr val="C00000"/>
                </a:solidFill>
                <a:latin typeface="微软雅黑" panose="020B0503020204020204" pitchFamily="34" charset="-122"/>
                <a:ea typeface="微软雅黑" panose="020B0503020204020204" pitchFamily="34" charset="-122"/>
              </a:rPr>
              <a:t>异构数据确定性</a:t>
            </a:r>
            <a:r>
              <a:rPr lang="zh-CN" altLang="en-US" sz="1600" b="1" dirty="0">
                <a:solidFill>
                  <a:srgbClr val="002060"/>
                </a:solidFill>
                <a:latin typeface="微软雅黑" panose="020B0503020204020204" pitchFamily="34" charset="-122"/>
                <a:ea typeface="微软雅黑" panose="020B0503020204020204" pitchFamily="34" charset="-122"/>
              </a:rPr>
              <a:t>传输的基础</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99720" y="1605915"/>
            <a:ext cx="8639810" cy="4921250"/>
          </a:xfrm>
        </p:spPr>
        <p:txBody>
          <a:bodyPr>
            <a:normAutofit lnSpcReduction="20000"/>
          </a:bodyPr>
          <a:lstStyle/>
          <a:p>
            <a:r>
              <a:rPr lang="zh-CN" altLang="en-US" b="1" dirty="0"/>
              <a:t>论文：</a:t>
            </a:r>
            <a:endParaRPr lang="en-US" altLang="zh-CN" b="1" dirty="0"/>
          </a:p>
          <a:p>
            <a:pPr marL="0" indent="0">
              <a:buNone/>
            </a:pPr>
            <a:r>
              <a:rPr lang="en-US" altLang="zh-CN" sz="1600" b="1" dirty="0"/>
              <a:t>[1] Clock Synchronization Scheme for Integrated 5G and TSSSN Networks in Collaborative Manufacturing Systems</a:t>
            </a:r>
            <a:r>
              <a:rPr lang="en-US" altLang="zh-CN" sz="1600" dirty="0"/>
              <a:t>, The 42nd Chinese Control Conference, Tianjin, 2023 </a:t>
            </a:r>
            <a:r>
              <a:rPr lang="zh-CN" altLang="en-US" sz="1600" dirty="0"/>
              <a:t>，</a:t>
            </a:r>
            <a:r>
              <a:rPr lang="zh-CN" altLang="en-US" sz="1600" b="1" dirty="0"/>
              <a:t>陈相</a:t>
            </a:r>
            <a:r>
              <a:rPr lang="zh-CN" altLang="en-US" sz="1600" dirty="0"/>
              <a:t>、陈彩莲、许齐敏</a:t>
            </a:r>
            <a:endParaRPr lang="en-US" altLang="zh-CN" sz="1600" dirty="0"/>
          </a:p>
          <a:p>
            <a:r>
              <a:rPr lang="zh-CN" altLang="en-US" b="1" dirty="0"/>
              <a:t>专利：</a:t>
            </a:r>
            <a:endParaRPr lang="en-US" altLang="zh-CN" b="1" dirty="0"/>
          </a:p>
          <a:p>
            <a:pPr marL="0" indent="0">
              <a:buNone/>
            </a:pPr>
            <a:r>
              <a:rPr lang="en-US" altLang="zh-CN" sz="1600" b="1" dirty="0">
                <a:sym typeface="+mn-ea"/>
              </a:rPr>
              <a:t>[1] </a:t>
            </a:r>
            <a:r>
              <a:rPr lang="zh-CN" altLang="en-US" sz="1600" dirty="0">
                <a:sym typeface="+mn-ea"/>
              </a:rPr>
              <a:t>陈彩莲</a:t>
            </a:r>
            <a:r>
              <a:rPr lang="en-US" altLang="zh-CN" sz="1600" dirty="0">
                <a:sym typeface="+mn-ea"/>
              </a:rPr>
              <a:t>,</a:t>
            </a:r>
            <a:r>
              <a:rPr lang="zh-CN" altLang="en-US" sz="1600" dirty="0">
                <a:sym typeface="+mn-ea"/>
              </a:rPr>
              <a:t>张延洲</a:t>
            </a:r>
            <a:r>
              <a:rPr lang="en-US" altLang="zh-CN" sz="1600" dirty="0">
                <a:sym typeface="+mn-ea"/>
              </a:rPr>
              <a:t>,</a:t>
            </a:r>
            <a:r>
              <a:rPr lang="zh-CN" altLang="en-US" sz="1600" dirty="0">
                <a:sym typeface="+mn-ea"/>
              </a:rPr>
              <a:t>许齐敏</a:t>
            </a:r>
            <a:r>
              <a:rPr lang="en-US" altLang="zh-CN" sz="1600" dirty="0">
                <a:sym typeface="+mn-ea"/>
              </a:rPr>
              <a:t>,</a:t>
            </a:r>
            <a:r>
              <a:rPr lang="zh-CN" altLang="en-US" sz="1600" dirty="0">
                <a:sym typeface="+mn-ea"/>
              </a:rPr>
              <a:t>徐磊</a:t>
            </a:r>
            <a:r>
              <a:rPr lang="en-US" altLang="zh-CN" sz="1600" dirty="0">
                <a:sym typeface="+mn-ea"/>
              </a:rPr>
              <a:t>,</a:t>
            </a:r>
            <a:r>
              <a:rPr lang="zh-CN" altLang="en-US" sz="1600" dirty="0">
                <a:sym typeface="+mn-ea"/>
              </a:rPr>
              <a:t>关新平</a:t>
            </a:r>
            <a:r>
              <a:rPr lang="en-US" altLang="zh-CN" sz="1600" dirty="0">
                <a:sym typeface="+mn-ea"/>
              </a:rPr>
              <a:t>,</a:t>
            </a:r>
            <a:r>
              <a:rPr lang="zh-CN" altLang="en-US" sz="1600" dirty="0">
                <a:sym typeface="+mn-ea"/>
              </a:rPr>
              <a:t>陈</a:t>
            </a:r>
            <a:r>
              <a:rPr lang="en-US" altLang="zh-CN" sz="1600" dirty="0">
                <a:sym typeface="+mn-ea"/>
              </a:rPr>
              <a:t> </a:t>
            </a:r>
            <a:r>
              <a:rPr lang="zh-CN" altLang="en-US" sz="1600" b="1" dirty="0"/>
              <a:t>一种时间敏感网络门控机制流量整形与路由规划调度方法，</a:t>
            </a:r>
            <a:r>
              <a:rPr lang="en-US" altLang="zh-CN" sz="1600" dirty="0"/>
              <a:t>S</a:t>
            </a:r>
            <a:r>
              <a:rPr lang="en-US" altLang="zh-CN" sz="1600" dirty="0">
                <a:sym typeface="+mn-ea"/>
              </a:rPr>
              <a:t>111740924Bs</a:t>
            </a:r>
            <a:endParaRPr lang="en-US" altLang="zh-CN" sz="1600" dirty="0"/>
          </a:p>
          <a:p>
            <a:pPr marL="0" indent="0">
              <a:buNone/>
            </a:pPr>
            <a:r>
              <a:rPr lang="en-US" altLang="zh-CN" sz="1600" b="1" dirty="0">
                <a:sym typeface="+mn-ea"/>
              </a:rPr>
              <a:t>[2] </a:t>
            </a:r>
            <a:r>
              <a:rPr lang="zh-CN" altLang="en-US" sz="1600" b="1" dirty="0">
                <a:sym typeface="+mn-ea"/>
              </a:rPr>
              <a:t> </a:t>
            </a:r>
            <a:r>
              <a:rPr lang="zh-CN" altLang="en-US" sz="1600" dirty="0">
                <a:sym typeface="+mn-ea"/>
              </a:rPr>
              <a:t>许齐敏</a:t>
            </a:r>
            <a:r>
              <a:rPr lang="en-US" altLang="zh-CN" sz="1600" dirty="0">
                <a:sym typeface="+mn-ea"/>
              </a:rPr>
              <a:t>,</a:t>
            </a:r>
            <a:r>
              <a:rPr lang="zh-CN" altLang="en-US" sz="1600" dirty="0">
                <a:sym typeface="+mn-ea"/>
              </a:rPr>
              <a:t>俞运柱</a:t>
            </a:r>
            <a:r>
              <a:rPr lang="en-US" altLang="zh-CN" sz="1600" dirty="0">
                <a:sym typeface="+mn-ea"/>
              </a:rPr>
              <a:t>,</a:t>
            </a:r>
            <a:r>
              <a:rPr lang="zh-CN" altLang="en-US" sz="1600" dirty="0">
                <a:sym typeface="+mn-ea"/>
              </a:rPr>
              <a:t>陈彩莲</a:t>
            </a:r>
            <a:r>
              <a:rPr lang="en-US" altLang="zh-CN" sz="1600" dirty="0">
                <a:sym typeface="+mn-ea"/>
              </a:rPr>
              <a:t>,</a:t>
            </a:r>
            <a:r>
              <a:rPr lang="zh-CN" altLang="en-US" sz="1600" dirty="0">
                <a:sym typeface="+mn-ea"/>
              </a:rPr>
              <a:t>陈相</a:t>
            </a:r>
            <a:r>
              <a:rPr lang="en-US" altLang="zh-CN" sz="1600" dirty="0">
                <a:sym typeface="+mn-ea"/>
              </a:rPr>
              <a:t>,</a:t>
            </a:r>
            <a:r>
              <a:rPr lang="zh-CN" altLang="en-US" sz="1600" dirty="0">
                <a:sym typeface="+mn-ea"/>
              </a:rPr>
              <a:t>吴开杰</a:t>
            </a:r>
            <a:r>
              <a:rPr lang="en-US" altLang="zh-CN" sz="1600" dirty="0">
                <a:sym typeface="+mn-ea"/>
              </a:rPr>
              <a:t>,</a:t>
            </a:r>
            <a:r>
              <a:rPr lang="zh-CN" altLang="en-US" sz="1600" dirty="0">
                <a:sym typeface="+mn-ea"/>
              </a:rPr>
              <a:t>关新平，</a:t>
            </a:r>
            <a:r>
              <a:rPr lang="zh-CN" altLang="en-US" sz="1600" b="1" dirty="0"/>
              <a:t>一种面向时间敏感网络的高可靠时钟同步系统及方法，</a:t>
            </a:r>
            <a:r>
              <a:rPr lang="en-US" altLang="zh-CN" sz="1600" dirty="0"/>
              <a:t>ZL</a:t>
            </a:r>
            <a:r>
              <a:rPr lang="en-US" altLang="zh-CN" sz="1600" dirty="0">
                <a:sym typeface="+mn-ea"/>
              </a:rPr>
              <a:t>111585683B </a:t>
            </a:r>
            <a:endParaRPr lang="en-US" altLang="zh-CN" sz="1600" dirty="0"/>
          </a:p>
          <a:p>
            <a:pPr marL="0" indent="0">
              <a:buNone/>
            </a:pPr>
            <a:r>
              <a:rPr lang="en-US" altLang="zh-CN" sz="1600" b="1" dirty="0">
                <a:sym typeface="+mn-ea"/>
              </a:rPr>
              <a:t>[3] </a:t>
            </a:r>
            <a:r>
              <a:rPr lang="zh-CN" altLang="en-US" sz="1600" b="1" dirty="0">
                <a:sym typeface="+mn-ea"/>
              </a:rPr>
              <a:t> </a:t>
            </a:r>
            <a:r>
              <a:rPr lang="zh-CN" altLang="en-US" sz="1600" dirty="0">
                <a:sym typeface="+mn-ea"/>
              </a:rPr>
              <a:t>陈相</a:t>
            </a:r>
            <a:r>
              <a:rPr lang="en-US" altLang="zh-CN" sz="1600" dirty="0">
                <a:sym typeface="+mn-ea"/>
              </a:rPr>
              <a:t>, </a:t>
            </a:r>
            <a:r>
              <a:rPr lang="zh-CN" altLang="en-US" sz="1600" dirty="0">
                <a:sym typeface="+mn-ea"/>
              </a:rPr>
              <a:t>许齐敏</a:t>
            </a:r>
            <a:r>
              <a:rPr lang="en-US" altLang="zh-CN" sz="1600" dirty="0">
                <a:sym typeface="+mn-ea"/>
              </a:rPr>
              <a:t>, </a:t>
            </a:r>
            <a:r>
              <a:rPr lang="zh-CN" altLang="en-US" sz="1600" dirty="0">
                <a:sym typeface="+mn-ea"/>
              </a:rPr>
              <a:t>陈彩莲等，</a:t>
            </a:r>
            <a:r>
              <a:rPr lang="en-US" altLang="zh-CN" sz="1600" dirty="0"/>
              <a:t> </a:t>
            </a:r>
            <a:r>
              <a:rPr lang="zh-CN" altLang="en-US" sz="1600" b="1" dirty="0"/>
              <a:t>一种针对规模化异构网络的混合架构时钟同步机制，</a:t>
            </a:r>
            <a:r>
              <a:rPr lang="zh-CN" altLang="en-US" sz="1600" dirty="0">
                <a:sym typeface="+mn-ea"/>
              </a:rPr>
              <a:t>已提交</a:t>
            </a:r>
            <a:endParaRPr lang="en-US" altLang="zh-CN" sz="1600" dirty="0"/>
          </a:p>
          <a:p>
            <a:r>
              <a:rPr lang="zh-CN" altLang="en-US" b="1" dirty="0"/>
              <a:t>参加项目</a:t>
            </a:r>
            <a:r>
              <a:rPr lang="zh-CN" altLang="en-US" dirty="0"/>
              <a:t>：</a:t>
            </a:r>
            <a:endParaRPr lang="en-US" altLang="zh-CN" dirty="0"/>
          </a:p>
          <a:p>
            <a:pPr marL="0" indent="0">
              <a:buNone/>
            </a:pPr>
            <a:r>
              <a:rPr lang="zh-CN" altLang="en-US" sz="1600" dirty="0"/>
              <a:t>面向智能工厂的现场级工业物联网关键设备研发，国家重点研发计划“网络协同制造和智能工厂”重点专项  </a:t>
            </a:r>
            <a:r>
              <a:rPr lang="en-US" altLang="zh-CN" sz="1600" dirty="0"/>
              <a:t>(No. 2018YFB1702100), 2019.03-2022.02</a:t>
            </a:r>
            <a:endParaRPr lang="en-US" altLang="zh-CN" sz="1600" dirty="0"/>
          </a:p>
          <a:p>
            <a:pPr marL="0" indent="0">
              <a:buNone/>
            </a:pPr>
            <a:endParaRPr lang="zh-CN" altLang="en-US" dirty="0"/>
          </a:p>
        </p:txBody>
      </p:sp>
      <p:sp>
        <p:nvSpPr>
          <p:cNvPr id="3" name="Title 2"/>
          <p:cNvSpPr>
            <a:spLocks noGrp="1"/>
          </p:cNvSpPr>
          <p:nvPr>
            <p:ph type="title"/>
          </p:nvPr>
        </p:nvSpPr>
        <p:spPr/>
        <p:txBody>
          <a:bodyPr/>
          <a:lstStyle/>
          <a:p>
            <a:r>
              <a:rPr lang="zh-CN" altLang="en-US" dirty="0"/>
              <a:t>研究成果</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fld>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sz="1500" b="1" dirty="0"/>
              <a:t>未清晰阐述大规模异构网络面临的问题 </a:t>
            </a:r>
            <a:endParaRPr lang="en-US" altLang="zh-CN" sz="1500" b="1" dirty="0"/>
          </a:p>
          <a:p>
            <a:pPr marL="0" indent="0">
              <a:buNone/>
            </a:pPr>
            <a:r>
              <a:rPr lang="zh-CN" altLang="en-US" sz="1500" dirty="0"/>
              <a:t>在第一章中添加了大规模异构网络面临的挑战这部分内容，分别从网络环境差异，同步精度和稳定性要求，节点数量和拓扑结构的变化，能耗和资源限制，安全和鲁棒性几个方面阐述了现在大规模异构网络时钟研究同步面临的挑战。</a:t>
            </a:r>
            <a:endParaRPr lang="en-US" altLang="zh-CN" sz="1500" dirty="0"/>
          </a:p>
          <a:p>
            <a:r>
              <a:rPr lang="zh-CN" altLang="en-US" sz="1500" b="1" dirty="0"/>
              <a:t>章节</a:t>
            </a:r>
            <a:r>
              <a:rPr lang="en-US" altLang="zh-CN" sz="1500" b="1" dirty="0"/>
              <a:t>2.7</a:t>
            </a:r>
            <a:r>
              <a:rPr lang="zh-CN" altLang="en-US" sz="1500" b="1" dirty="0"/>
              <a:t>的分层算法仿真缺乏清晰的用意和作用 </a:t>
            </a:r>
            <a:endParaRPr lang="en-US" altLang="zh-CN" sz="1500" b="1" dirty="0"/>
          </a:p>
          <a:p>
            <a:pPr marL="0" indent="0">
              <a:buNone/>
            </a:pPr>
            <a:r>
              <a:rPr lang="zh-CN" altLang="en-US" sz="1500" dirty="0"/>
              <a:t>在该节中添加了实验目的，即通过对比实验说明分层算法在时钟同步性能方面的作用。</a:t>
            </a:r>
            <a:endParaRPr lang="en-US" altLang="zh-CN" sz="1500" dirty="0"/>
          </a:p>
          <a:p>
            <a:r>
              <a:rPr lang="zh-CN" altLang="en-US" sz="1500" b="1" dirty="0"/>
              <a:t>图</a:t>
            </a:r>
            <a:r>
              <a:rPr lang="en-US" altLang="zh-CN" sz="1500" b="1" dirty="0"/>
              <a:t>4.5</a:t>
            </a:r>
            <a:r>
              <a:rPr lang="zh-CN" altLang="en-US" sz="1500" b="1" dirty="0"/>
              <a:t>横坐标不清晰，且没有图例说明</a:t>
            </a:r>
            <a:endParaRPr lang="en-US" altLang="zh-CN" sz="1500" b="1" dirty="0"/>
          </a:p>
          <a:p>
            <a:pPr marL="0" indent="0">
              <a:buNone/>
            </a:pPr>
            <a:r>
              <a:rPr lang="zh-CN" altLang="en-US" sz="1500" dirty="0"/>
              <a:t>重新绘制了该图使得坐标更清晰，并添加了图例。</a:t>
            </a:r>
            <a:endParaRPr lang="en-US" altLang="zh-CN" sz="1500" dirty="0"/>
          </a:p>
          <a:p>
            <a:r>
              <a:rPr lang="zh-CN" altLang="en-US" sz="1500" b="1" dirty="0"/>
              <a:t>建议增加各研究结果能够结合具体实际的工业应用现场场景的实验分析或应用介绍</a:t>
            </a:r>
            <a:endParaRPr lang="en-US" altLang="zh-CN" sz="1500" b="1" dirty="0"/>
          </a:p>
          <a:p>
            <a:pPr marL="0" indent="0">
              <a:buNone/>
            </a:pPr>
            <a:r>
              <a:rPr lang="zh-CN" altLang="en-US" sz="1500" dirty="0"/>
              <a:t>在各实验结果中分别添加了汽车生产工厂，智能电网，智能交通等工业网络中的应用介绍</a:t>
            </a:r>
            <a:endParaRPr lang="en-US" altLang="zh-CN" sz="1500" dirty="0"/>
          </a:p>
        </p:txBody>
      </p:sp>
      <p:sp>
        <p:nvSpPr>
          <p:cNvPr id="3" name="标题 2"/>
          <p:cNvSpPr>
            <a:spLocks noGrp="1"/>
          </p:cNvSpPr>
          <p:nvPr>
            <p:ph type="title"/>
          </p:nvPr>
        </p:nvSpPr>
        <p:spPr/>
        <p:txBody>
          <a:bodyPr>
            <a:normAutofit/>
          </a:bodyPr>
          <a:lstStyle/>
          <a:p>
            <a:r>
              <a:rPr lang="zh-CN" altLang="en-US" dirty="0">
                <a:latin typeface="+mj-ea"/>
                <a:ea typeface="+mj-ea"/>
              </a:rPr>
              <a:t>评阅意见修改</a:t>
            </a:r>
            <a:endParaRPr lang="zh-CN" altLang="en-US" dirty="0">
              <a:latin typeface="+mj-ea"/>
              <a:ea typeface="+mj-ea"/>
            </a:endParaRPr>
          </a:p>
        </p:txBody>
      </p:sp>
      <p:sp>
        <p:nvSpPr>
          <p:cNvPr id="4" name="灯片编号占位符 3"/>
          <p:cNvSpPr>
            <a:spLocks noGrp="1"/>
          </p:cNvSpPr>
          <p:nvPr>
            <p:ph type="sldNum" sz="quarter" idx="12"/>
          </p:nvPr>
        </p:nvSpPr>
        <p:spPr/>
        <p:txBody>
          <a:bodyPr/>
          <a:lstStyle/>
          <a:p>
            <a:fld id="{54BD5A17-3153-4A95-988E-B577C14000F1}" type="slidenum">
              <a:rPr lang="en-US" altLang="zh-CN" smtClean="0"/>
            </a:fld>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t>谢谢，请各位老师批评指正！</a:t>
            </a:r>
            <a:endParaRPr lang="zh-CN" altLang="en-US" sz="48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研究背景与意义</a:t>
            </a:r>
            <a:endParaRPr lang="zh-CN" altLang="en-US" dirty="0"/>
          </a:p>
        </p:txBody>
      </p:sp>
      <p:sp>
        <p:nvSpPr>
          <p:cNvPr id="5" name="文本框 4"/>
          <p:cNvSpPr txBox="1"/>
          <p:nvPr/>
        </p:nvSpPr>
        <p:spPr>
          <a:xfrm>
            <a:off x="242425" y="1548460"/>
            <a:ext cx="8875360" cy="610424"/>
          </a:xfrm>
          <a:prstGeom prst="rect">
            <a:avLst/>
          </a:prstGeom>
          <a:noFill/>
        </p:spPr>
        <p:txBody>
          <a:bodyPr wrap="square" rtlCol="0">
            <a:spAutoFit/>
          </a:bodyPr>
          <a:lstStyle/>
          <a:p>
            <a:pPr marL="214630" indent="-214630" algn="just">
              <a:lnSpc>
                <a:spcPct val="125000"/>
              </a:lnSpc>
              <a:buFont typeface="Wingdings" panose="05000000000000000000" pitchFamily="2" charset="2"/>
              <a:buChar char="p"/>
            </a:pPr>
            <a:r>
              <a:rPr lang="zh-CN" altLang="en-US" sz="1400" b="1" dirty="0">
                <a:latin typeface="微软雅黑" panose="020B0503020204020204" pitchFamily="34" charset="-122"/>
              </a:rPr>
              <a:t>工业通信网络要求高可用性、可靠性和有限的低延迟。传统工业以太网彼此之间相对封闭，互不兼容。</a:t>
            </a:r>
            <a:endParaRPr lang="en-US" altLang="zh-CN" sz="1400" b="1" dirty="0">
              <a:latin typeface="微软雅黑" panose="020B0503020204020204" pitchFamily="34" charset="-122"/>
            </a:endParaRPr>
          </a:p>
          <a:p>
            <a:pPr marL="214630" indent="-214630" algn="just">
              <a:lnSpc>
                <a:spcPct val="125000"/>
              </a:lnSpc>
              <a:buFont typeface="Wingdings" panose="05000000000000000000" pitchFamily="2" charset="2"/>
              <a:buChar char="p"/>
            </a:pPr>
            <a:r>
              <a:rPr lang="zh-CN" altLang="en-US" sz="1400" b="1" dirty="0">
                <a:latin typeface="微软雅黑" panose="020B0503020204020204" pitchFamily="34" charset="-122"/>
              </a:rPr>
              <a:t>工业</a:t>
            </a:r>
            <a:r>
              <a:rPr lang="en-US" altLang="zh-CN" sz="1400" b="1" dirty="0">
                <a:latin typeface="微软雅黑" panose="020B0503020204020204" pitchFamily="34" charset="-122"/>
              </a:rPr>
              <a:t>4.0</a:t>
            </a:r>
            <a:r>
              <a:rPr lang="zh-CN" altLang="en-US" sz="1400" b="1" dirty="0">
                <a:latin typeface="微软雅黑" panose="020B0503020204020204" pitchFamily="34" charset="-122"/>
              </a:rPr>
              <a:t>（</a:t>
            </a:r>
            <a:r>
              <a:rPr lang="en-US" altLang="zh-CN" sz="1400" b="1" dirty="0">
                <a:latin typeface="微软雅黑" panose="020B0503020204020204" pitchFamily="34" charset="-122"/>
              </a:rPr>
              <a:t>I4.0</a:t>
            </a:r>
            <a:r>
              <a:rPr lang="zh-CN" altLang="en-US" sz="1400" b="1" dirty="0">
                <a:latin typeface="微软雅黑" panose="020B0503020204020204" pitchFamily="34" charset="-122"/>
              </a:rPr>
              <a:t>）和未来工厂（</a:t>
            </a:r>
            <a:r>
              <a:rPr lang="en-US" altLang="zh-CN" sz="1400" b="1" dirty="0" err="1">
                <a:latin typeface="微软雅黑" panose="020B0503020204020204" pitchFamily="34" charset="-122"/>
              </a:rPr>
              <a:t>FoF</a:t>
            </a:r>
            <a:r>
              <a:rPr lang="zh-CN" altLang="en-US" sz="1400" b="1" dirty="0">
                <a:latin typeface="微软雅黑" panose="020B0503020204020204" pitchFamily="34" charset="-122"/>
              </a:rPr>
              <a:t>）提出了移动性和可扩展性要求。传统</a:t>
            </a:r>
            <a:r>
              <a:rPr lang="zh-CN" altLang="en-US" sz="1400" b="1" dirty="0">
                <a:latin typeface="微软雅黑" panose="020B0503020204020204" pitchFamily="34" charset="-122"/>
                <a:ea typeface="+mj-ea"/>
              </a:rPr>
              <a:t>无线网络</a:t>
            </a:r>
            <a:r>
              <a:rPr lang="zh-CN" altLang="en-US" sz="1400" b="1" dirty="0">
                <a:latin typeface="微软雅黑" panose="020B0503020204020204" pitchFamily="34" charset="-122"/>
              </a:rPr>
              <a:t>传输延迟大，距离短</a:t>
            </a:r>
            <a:r>
              <a:rPr lang="zh-CN" altLang="en-US" sz="1400" b="1" dirty="0">
                <a:latin typeface="微软雅黑" panose="020B0503020204020204" pitchFamily="34" charset="-122"/>
                <a:ea typeface="+mj-ea"/>
              </a:rPr>
              <a:t>。</a:t>
            </a:r>
            <a:endParaRPr lang="en-US" altLang="zh-CN" sz="1400" b="1" dirty="0">
              <a:latin typeface="微软雅黑" panose="020B0503020204020204" pitchFamily="34" charset="-122"/>
              <a:ea typeface="+mj-ea"/>
            </a:endParaRPr>
          </a:p>
        </p:txBody>
      </p:sp>
      <p:sp>
        <p:nvSpPr>
          <p:cNvPr id="6" name="文本框 5"/>
          <p:cNvSpPr txBox="1"/>
          <p:nvPr/>
        </p:nvSpPr>
        <p:spPr>
          <a:xfrm>
            <a:off x="0" y="5249427"/>
            <a:ext cx="3534041" cy="646331"/>
          </a:xfrm>
          <a:prstGeom prst="rect">
            <a:avLst/>
          </a:prstGeom>
          <a:noFill/>
        </p:spPr>
        <p:txBody>
          <a:bodyPr wrap="square" rtlCol="0">
            <a:spAutoFit/>
          </a:bodyPr>
          <a:lstStyle/>
          <a:p>
            <a:pPr algn="ctr"/>
            <a:r>
              <a:rPr lang="en-US" altLang="zh-CN" sz="1200" b="1" dirty="0">
                <a:solidFill>
                  <a:schemeClr val="accent3">
                    <a:lumMod val="50000"/>
                  </a:schemeClr>
                </a:solidFill>
                <a:latin typeface="微软雅黑" panose="020B0503020204020204" pitchFamily="34" charset="-122"/>
              </a:rPr>
              <a:t>IEEE 802.1</a:t>
            </a:r>
            <a:r>
              <a:rPr lang="zh-CN" altLang="en-US" sz="1200" b="1" dirty="0">
                <a:solidFill>
                  <a:schemeClr val="accent3">
                    <a:lumMod val="50000"/>
                  </a:schemeClr>
                </a:solidFill>
                <a:latin typeface="微软雅黑" panose="020B0503020204020204" pitchFamily="34" charset="-122"/>
              </a:rPr>
              <a:t>时间敏感网络（</a:t>
            </a:r>
            <a:r>
              <a:rPr lang="en-US" altLang="zh-CN" sz="1200" b="1" dirty="0">
                <a:solidFill>
                  <a:schemeClr val="accent3">
                    <a:lumMod val="50000"/>
                  </a:schemeClr>
                </a:solidFill>
                <a:latin typeface="微软雅黑" panose="020B0503020204020204" pitchFamily="34" charset="-122"/>
              </a:rPr>
              <a:t>TSN</a:t>
            </a:r>
            <a:r>
              <a:rPr lang="zh-CN" altLang="en-US" sz="1200" b="1" dirty="0">
                <a:solidFill>
                  <a:schemeClr val="accent3">
                    <a:lumMod val="50000"/>
                  </a:schemeClr>
                </a:solidFill>
                <a:latin typeface="微软雅黑" panose="020B0503020204020204" pitchFamily="34" charset="-122"/>
              </a:rPr>
              <a:t>）标准旨在提高标准以太网的实时能力。</a:t>
            </a:r>
            <a:r>
              <a:rPr lang="en-US" altLang="zh-CN" sz="1200" b="1" dirty="0">
                <a:solidFill>
                  <a:schemeClr val="accent3">
                    <a:lumMod val="50000"/>
                  </a:schemeClr>
                </a:solidFill>
                <a:latin typeface="微软雅黑" panose="020B0503020204020204" pitchFamily="34" charset="-122"/>
              </a:rPr>
              <a:t>TSN</a:t>
            </a:r>
            <a:r>
              <a:rPr lang="zh-CN" altLang="en-US" sz="1200" b="1" dirty="0">
                <a:solidFill>
                  <a:schemeClr val="accent3">
                    <a:lumMod val="50000"/>
                  </a:schemeClr>
                </a:solidFill>
                <a:latin typeface="微软雅黑" panose="020B0503020204020204" pitchFamily="34" charset="-122"/>
              </a:rPr>
              <a:t>被广泛认为是工业控制系统专有技术的长期替代品。</a:t>
            </a:r>
            <a:endParaRPr lang="zh-CN" altLang="en-US" sz="1350" b="1" dirty="0">
              <a:solidFill>
                <a:schemeClr val="accent3">
                  <a:lumMod val="50000"/>
                </a:schemeClr>
              </a:solidFill>
              <a:latin typeface="微软雅黑" panose="020B0503020204020204" pitchFamily="34" charset="-122"/>
            </a:endParaRPr>
          </a:p>
        </p:txBody>
      </p:sp>
      <p:graphicFrame>
        <p:nvGraphicFramePr>
          <p:cNvPr id="7" name="表格 5"/>
          <p:cNvGraphicFramePr>
            <a:graphicFrameLocks noGrp="1"/>
          </p:cNvGraphicFramePr>
          <p:nvPr/>
        </p:nvGraphicFramePr>
        <p:xfrm>
          <a:off x="185902" y="2714600"/>
          <a:ext cx="3216076" cy="2561338"/>
        </p:xfrm>
        <a:graphic>
          <a:graphicData uri="http://schemas.openxmlformats.org/drawingml/2006/table">
            <a:tbl>
              <a:tblPr firstRow="1" bandRow="1">
                <a:tableStyleId>{F5AB1C69-6EDB-4FF4-983F-18BD219EF322}</a:tableStyleId>
              </a:tblPr>
              <a:tblGrid>
                <a:gridCol w="1072025"/>
                <a:gridCol w="957973"/>
                <a:gridCol w="1186078"/>
              </a:tblGrid>
              <a:tr h="310465">
                <a:tc>
                  <a:txBody>
                    <a:bodyPr/>
                    <a:lstStyle/>
                    <a:p>
                      <a:pPr algn="ctr"/>
                      <a:r>
                        <a:rPr lang="zh-CN" altLang="en-US" sz="1400" dirty="0"/>
                        <a:t>协议名称</a:t>
                      </a:r>
                      <a:endParaRPr lang="zh-CN" altLang="en-US" sz="1400" dirty="0"/>
                    </a:p>
                  </a:txBody>
                  <a:tcPr marL="68580" marR="68580" marT="34290" marB="34290"/>
                </a:tc>
                <a:tc>
                  <a:txBody>
                    <a:bodyPr/>
                    <a:lstStyle/>
                    <a:p>
                      <a:pPr algn="ctr"/>
                      <a:r>
                        <a:rPr lang="zh-CN" altLang="en-US" sz="1400" dirty="0"/>
                        <a:t>运作组织</a:t>
                      </a:r>
                      <a:endParaRPr lang="zh-CN" altLang="en-US" sz="1400" dirty="0"/>
                    </a:p>
                  </a:txBody>
                  <a:tcPr marL="68580" marR="68580" marT="34290" marB="34290"/>
                </a:tc>
                <a:tc>
                  <a:txBody>
                    <a:bodyPr/>
                    <a:lstStyle/>
                    <a:p>
                      <a:pPr algn="ctr"/>
                      <a:r>
                        <a:rPr lang="zh-CN" altLang="en-US" sz="1400" dirty="0"/>
                        <a:t>代表厂家</a:t>
                      </a:r>
                      <a:endParaRPr lang="zh-CN" altLang="en-US" sz="1400" dirty="0"/>
                    </a:p>
                  </a:txBody>
                  <a:tcPr marL="68580" marR="68580" marT="34290" marB="34290"/>
                </a:tc>
              </a:tr>
              <a:tr h="491570">
                <a:tc>
                  <a:txBody>
                    <a:bodyPr/>
                    <a:lstStyle/>
                    <a:p>
                      <a:pPr algn="ctr"/>
                      <a:r>
                        <a:rPr lang="en-US" altLang="zh-CN" sz="1200" dirty="0" err="1"/>
                        <a:t>EtherNet</a:t>
                      </a:r>
                      <a:r>
                        <a:rPr lang="en-US" altLang="zh-CN" sz="1200" dirty="0"/>
                        <a:t>/IP</a:t>
                      </a:r>
                      <a:endParaRPr lang="zh-CN" altLang="en-US" sz="1200" dirty="0"/>
                    </a:p>
                  </a:txBody>
                  <a:tcPr marL="68580" marR="68580" marT="34290" marB="34290" anchor="ctr"/>
                </a:tc>
                <a:tc>
                  <a:txBody>
                    <a:bodyPr/>
                    <a:lstStyle/>
                    <a:p>
                      <a:pPr algn="ctr"/>
                      <a:r>
                        <a:rPr lang="en-US" altLang="zh-CN" sz="1200" dirty="0"/>
                        <a:t>ODVA</a:t>
                      </a:r>
                      <a:endParaRPr lang="zh-CN" altLang="en-US" sz="1200" dirty="0"/>
                    </a:p>
                  </a:txBody>
                  <a:tcPr marL="68580" marR="68580" marT="34290" marB="34290" anchor="ctr"/>
                </a:tc>
                <a:tc>
                  <a:txBody>
                    <a:bodyPr/>
                    <a:lstStyle/>
                    <a:p>
                      <a:pPr algn="ctr"/>
                      <a:r>
                        <a:rPr lang="zh-CN" altLang="en-US" sz="1200" dirty="0"/>
                        <a:t>罗克韦尔自动化公司</a:t>
                      </a:r>
                      <a:endParaRPr lang="zh-CN" altLang="en-US" sz="1200" dirty="0"/>
                    </a:p>
                  </a:txBody>
                  <a:tcPr marL="68580" marR="68580" marT="34290" marB="34290" anchor="ctr"/>
                </a:tc>
              </a:tr>
              <a:tr h="491570">
                <a:tc>
                  <a:txBody>
                    <a:bodyPr/>
                    <a:lstStyle/>
                    <a:p>
                      <a:pPr algn="ctr"/>
                      <a:r>
                        <a:rPr lang="en-US" altLang="zh-CN" sz="1200" dirty="0"/>
                        <a:t>PROFINET</a:t>
                      </a:r>
                      <a:endParaRPr lang="zh-CN" altLang="en-US" sz="1200" dirty="0"/>
                    </a:p>
                  </a:txBody>
                  <a:tcPr marL="68580" marR="68580" marT="34290" marB="34290" anchor="ctr"/>
                </a:tc>
                <a:tc>
                  <a:txBody>
                    <a:bodyPr/>
                    <a:lstStyle/>
                    <a:p>
                      <a:pPr algn="ctr"/>
                      <a:r>
                        <a:rPr lang="en-US" altLang="zh-CN" sz="1200" dirty="0"/>
                        <a:t>PROFIBUS</a:t>
                      </a:r>
                      <a:r>
                        <a:rPr lang="zh-CN" altLang="en-US" sz="1200" dirty="0"/>
                        <a:t>国际组织</a:t>
                      </a:r>
                      <a:endParaRPr lang="zh-CN" altLang="en-US" sz="1200" dirty="0"/>
                    </a:p>
                  </a:txBody>
                  <a:tcPr marL="68580" marR="68580" marT="34290" marB="34290" anchor="ctr"/>
                </a:tc>
                <a:tc>
                  <a:txBody>
                    <a:bodyPr/>
                    <a:lstStyle/>
                    <a:p>
                      <a:pPr algn="ctr"/>
                      <a:r>
                        <a:rPr lang="zh-CN" altLang="en-US" sz="1200" dirty="0"/>
                        <a:t>西门子</a:t>
                      </a:r>
                      <a:endParaRPr lang="zh-CN" altLang="en-US" sz="1200" dirty="0"/>
                    </a:p>
                  </a:txBody>
                  <a:tcPr marL="68580" marR="68580" marT="34290" marB="34290" anchor="ctr"/>
                </a:tc>
              </a:tr>
              <a:tr h="491570">
                <a:tc>
                  <a:txBody>
                    <a:bodyPr/>
                    <a:lstStyle/>
                    <a:p>
                      <a:pPr algn="ctr"/>
                      <a:r>
                        <a:rPr lang="en-US" altLang="zh-CN" sz="1200" dirty="0" err="1"/>
                        <a:t>EtherCAT</a:t>
                      </a:r>
                      <a:endParaRPr lang="zh-CN" altLang="en-US" sz="12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EtherCAT</a:t>
                      </a:r>
                      <a:r>
                        <a:rPr lang="zh-CN" altLang="en-US" sz="1200" dirty="0"/>
                        <a:t>协会</a:t>
                      </a:r>
                      <a:endParaRPr lang="zh-CN" altLang="en-US" sz="1200" dirty="0"/>
                    </a:p>
                  </a:txBody>
                  <a:tcPr marL="68580" marR="68580" marT="34290" marB="34290" anchor="ctr"/>
                </a:tc>
                <a:tc>
                  <a:txBody>
                    <a:bodyPr/>
                    <a:lstStyle/>
                    <a:p>
                      <a:pPr algn="ctr"/>
                      <a:r>
                        <a:rPr lang="zh-CN" altLang="en-US" sz="1200" dirty="0"/>
                        <a:t>德国倍福公司</a:t>
                      </a:r>
                      <a:endParaRPr lang="zh-CN" altLang="en-US" sz="1200" dirty="0"/>
                    </a:p>
                  </a:txBody>
                  <a:tcPr marL="68580" marR="68580" marT="34290" marB="34290" anchor="ctr"/>
                </a:tc>
              </a:tr>
              <a:tr h="284593">
                <a:tc>
                  <a:txBody>
                    <a:bodyPr/>
                    <a:lstStyle/>
                    <a:p>
                      <a:pPr algn="ctr"/>
                      <a:r>
                        <a:rPr lang="en-US" altLang="zh-CN" sz="1200" dirty="0"/>
                        <a:t>POWERLINK</a:t>
                      </a:r>
                      <a:endParaRPr lang="zh-CN" altLang="en-US" sz="1200" dirty="0"/>
                    </a:p>
                  </a:txBody>
                  <a:tcPr marL="68580" marR="68580" marT="34290" marB="34290" anchor="ctr"/>
                </a:tc>
                <a:tc>
                  <a:txBody>
                    <a:bodyPr/>
                    <a:lstStyle/>
                    <a:p>
                      <a:pPr algn="ctr"/>
                      <a:r>
                        <a:rPr lang="en-US" altLang="zh-CN" sz="1200" dirty="0"/>
                        <a:t>EPSG</a:t>
                      </a:r>
                      <a:endParaRPr lang="zh-CN" altLang="en-US" sz="1200" dirty="0"/>
                    </a:p>
                  </a:txBody>
                  <a:tcPr marL="68580" marR="68580" marT="34290" marB="34290" anchor="ctr"/>
                </a:tc>
                <a:tc>
                  <a:txBody>
                    <a:bodyPr/>
                    <a:lstStyle/>
                    <a:p>
                      <a:pPr algn="ctr"/>
                      <a:r>
                        <a:rPr lang="en-US" altLang="zh-CN" sz="1200" dirty="0"/>
                        <a:t>ABB</a:t>
                      </a:r>
                      <a:endParaRPr lang="zh-CN" altLang="en-US" sz="1200" dirty="0"/>
                    </a:p>
                  </a:txBody>
                  <a:tcPr marL="68580" marR="68580" marT="34290" marB="34290" anchor="ctr"/>
                </a:tc>
              </a:tr>
              <a:tr h="491570">
                <a:tc>
                  <a:txBody>
                    <a:bodyPr/>
                    <a:lstStyle/>
                    <a:p>
                      <a:pPr algn="ctr"/>
                      <a:r>
                        <a:rPr lang="en-US" altLang="zh-CN" sz="1200" dirty="0"/>
                        <a:t>CC-LINK</a:t>
                      </a:r>
                      <a:endParaRPr lang="zh-CN" altLang="en-US" sz="1200" dirty="0"/>
                    </a:p>
                  </a:txBody>
                  <a:tcPr marL="68580" marR="68580" marT="34290" marB="34290" anchor="ctr"/>
                </a:tc>
                <a:tc>
                  <a:txBody>
                    <a:bodyPr/>
                    <a:lstStyle/>
                    <a:p>
                      <a:pPr algn="ctr"/>
                      <a:r>
                        <a:rPr lang="en-US" altLang="zh-CN" sz="1200" dirty="0"/>
                        <a:t>CC-Link</a:t>
                      </a:r>
                      <a:r>
                        <a:rPr lang="zh-CN" altLang="en-US" sz="1200" dirty="0"/>
                        <a:t>协会</a:t>
                      </a:r>
                      <a:endParaRPr lang="zh-CN" altLang="en-US" sz="1200" dirty="0"/>
                    </a:p>
                  </a:txBody>
                  <a:tcPr marL="68580" marR="68580" marT="34290" marB="34290" anchor="ctr"/>
                </a:tc>
                <a:tc>
                  <a:txBody>
                    <a:bodyPr/>
                    <a:lstStyle/>
                    <a:p>
                      <a:pPr algn="ctr"/>
                      <a:r>
                        <a:rPr lang="zh-CN" altLang="en-US" sz="1200" dirty="0"/>
                        <a:t>日本三菱</a:t>
                      </a:r>
                      <a:endParaRPr lang="zh-CN" altLang="en-US" sz="1200" dirty="0"/>
                    </a:p>
                  </a:txBody>
                  <a:tcPr marL="68580" marR="68580" marT="34290" marB="34290" anchor="ctr"/>
                </a:tc>
              </a:tr>
            </a:tbl>
          </a:graphicData>
        </a:graphic>
      </p:graphicFrame>
      <p:sp>
        <p:nvSpPr>
          <p:cNvPr id="8" name="文本框 7"/>
          <p:cNvSpPr txBox="1"/>
          <p:nvPr/>
        </p:nvSpPr>
        <p:spPr>
          <a:xfrm>
            <a:off x="544882" y="2394045"/>
            <a:ext cx="2519000" cy="323165"/>
          </a:xfrm>
          <a:prstGeom prst="rect">
            <a:avLst/>
          </a:prstGeom>
          <a:noFill/>
        </p:spPr>
        <p:txBody>
          <a:bodyPr wrap="square" rtlCol="0">
            <a:spAutoFit/>
          </a:bodyPr>
          <a:lstStyle/>
          <a:p>
            <a:pPr algn="ctr"/>
            <a:r>
              <a:rPr lang="zh-CN" altLang="en-US" sz="1500" b="1" dirty="0">
                <a:solidFill>
                  <a:schemeClr val="accent3">
                    <a:lumMod val="75000"/>
                  </a:schemeClr>
                </a:solidFill>
                <a:latin typeface="+mj-ea"/>
                <a:ea typeface="+mj-ea"/>
              </a:rPr>
              <a:t>目前主流工业以太网络协议</a:t>
            </a:r>
            <a:endParaRPr lang="zh-CN" altLang="en-US" sz="1500" b="1" dirty="0">
              <a:solidFill>
                <a:srgbClr val="C00000"/>
              </a:solidFill>
              <a:latin typeface="+mj-ea"/>
              <a:ea typeface="+mj-ea"/>
            </a:endParaRPr>
          </a:p>
        </p:txBody>
      </p:sp>
      <p:graphicFrame>
        <p:nvGraphicFramePr>
          <p:cNvPr id="9" name="表格 5"/>
          <p:cNvGraphicFramePr>
            <a:graphicFrameLocks noGrp="1"/>
          </p:cNvGraphicFramePr>
          <p:nvPr/>
        </p:nvGraphicFramePr>
        <p:xfrm>
          <a:off x="5747249" y="2714600"/>
          <a:ext cx="3208385" cy="2353428"/>
        </p:xfrm>
        <a:graphic>
          <a:graphicData uri="http://schemas.openxmlformats.org/drawingml/2006/table">
            <a:tbl>
              <a:tblPr firstRow="1" bandRow="1">
                <a:tableStyleId>{F5AB1C69-6EDB-4FF4-983F-18BD219EF322}</a:tableStyleId>
              </a:tblPr>
              <a:tblGrid>
                <a:gridCol w="1069462"/>
                <a:gridCol w="955682"/>
                <a:gridCol w="1183241"/>
              </a:tblGrid>
              <a:tr h="330385">
                <a:tc>
                  <a:txBody>
                    <a:bodyPr/>
                    <a:lstStyle/>
                    <a:p>
                      <a:pPr algn="ctr"/>
                      <a:r>
                        <a:rPr lang="zh-CN" altLang="en-US" sz="1400" dirty="0"/>
                        <a:t>协议名称</a:t>
                      </a:r>
                      <a:endParaRPr lang="zh-CN" altLang="en-US" sz="1400" dirty="0"/>
                    </a:p>
                  </a:txBody>
                  <a:tcPr marL="68580" marR="68580" marT="34290" marB="34290"/>
                </a:tc>
                <a:tc>
                  <a:txBody>
                    <a:bodyPr/>
                    <a:lstStyle/>
                    <a:p>
                      <a:pPr algn="ctr"/>
                      <a:r>
                        <a:rPr lang="zh-CN" altLang="en-US" sz="1400" dirty="0"/>
                        <a:t>网络延迟</a:t>
                      </a:r>
                      <a:endParaRPr lang="zh-CN" altLang="en-US" sz="1400" dirty="0"/>
                    </a:p>
                  </a:txBody>
                  <a:tcPr marL="68580" marR="68580" marT="34290" marB="34290"/>
                </a:tc>
                <a:tc>
                  <a:txBody>
                    <a:bodyPr/>
                    <a:lstStyle/>
                    <a:p>
                      <a:pPr algn="ctr"/>
                      <a:r>
                        <a:rPr lang="zh-CN" altLang="en-US" sz="1400" dirty="0"/>
                        <a:t>传输距离</a:t>
                      </a:r>
                      <a:endParaRPr lang="zh-CN" altLang="en-US" sz="1400" dirty="0"/>
                    </a:p>
                  </a:txBody>
                  <a:tcPr marL="68580" marR="68580" marT="34290" marB="34290"/>
                </a:tc>
              </a:tr>
              <a:tr h="515944">
                <a:tc>
                  <a:txBody>
                    <a:bodyPr/>
                    <a:lstStyle/>
                    <a:p>
                      <a:pPr algn="ctr"/>
                      <a:r>
                        <a:rPr lang="en-US" altLang="zh-CN" sz="1200" dirty="0"/>
                        <a:t>LTE</a:t>
                      </a:r>
                      <a:r>
                        <a:rPr lang="zh-CN" altLang="en-US" sz="1200" dirty="0"/>
                        <a:t>网络</a:t>
                      </a:r>
                      <a:endParaRPr lang="zh-CN" altLang="en-US" sz="1200" dirty="0"/>
                    </a:p>
                  </a:txBody>
                  <a:tcPr marL="68580" marR="68580" marT="34290" marB="34290" anchor="ctr"/>
                </a:tc>
                <a:tc>
                  <a:txBody>
                    <a:bodyPr/>
                    <a:lstStyle/>
                    <a:p>
                      <a:pPr algn="ctr"/>
                      <a:r>
                        <a:rPr lang="en-US" altLang="zh-CN" sz="1200" dirty="0"/>
                        <a:t>6ms</a:t>
                      </a:r>
                      <a:endParaRPr lang="zh-CN" altLang="en-US" sz="1200" dirty="0"/>
                    </a:p>
                  </a:txBody>
                  <a:tcPr marL="68580" marR="68580" marT="34290" marB="34290" anchor="ctr"/>
                </a:tc>
                <a:tc>
                  <a:txBody>
                    <a:bodyPr/>
                    <a:lstStyle/>
                    <a:p>
                      <a:pPr algn="ctr"/>
                      <a:r>
                        <a:rPr lang="zh-CN" altLang="en-US" sz="1200" dirty="0"/>
                        <a:t>远距离</a:t>
                      </a:r>
                      <a:endParaRPr lang="zh-CN" altLang="en-US" sz="1200" dirty="0"/>
                    </a:p>
                  </a:txBody>
                  <a:tcPr marL="68580" marR="68580" marT="34290" marB="34290" anchor="ctr"/>
                </a:tc>
              </a:tr>
              <a:tr h="515944">
                <a:tc>
                  <a:txBody>
                    <a:bodyPr/>
                    <a:lstStyle/>
                    <a:p>
                      <a:pPr algn="ctr"/>
                      <a:r>
                        <a:rPr lang="en-US" altLang="zh-CN" sz="1200" dirty="0"/>
                        <a:t>WIFI</a:t>
                      </a:r>
                      <a:endParaRPr lang="zh-CN" altLang="en-US" sz="1200" dirty="0"/>
                    </a:p>
                  </a:txBody>
                  <a:tcPr marL="68580" marR="68580" marT="34290" marB="34290" anchor="ctr"/>
                </a:tc>
                <a:tc>
                  <a:txBody>
                    <a:bodyPr/>
                    <a:lstStyle/>
                    <a:p>
                      <a:pPr algn="ctr"/>
                      <a:r>
                        <a:rPr lang="en-US" altLang="zh-CN" sz="1200" dirty="0"/>
                        <a:t>6ms</a:t>
                      </a:r>
                      <a:endParaRPr lang="zh-CN" altLang="en-US" sz="1200" dirty="0"/>
                    </a:p>
                  </a:txBody>
                  <a:tcPr marL="68580" marR="68580" marT="34290" marB="34290" anchor="ctr"/>
                </a:tc>
                <a:tc>
                  <a:txBody>
                    <a:bodyPr/>
                    <a:lstStyle/>
                    <a:p>
                      <a:pPr algn="ctr"/>
                      <a:r>
                        <a:rPr lang="zh-CN" altLang="en-US" sz="1200" dirty="0"/>
                        <a:t>远距离</a:t>
                      </a:r>
                      <a:endParaRPr lang="zh-CN" altLang="en-US" sz="1200" dirty="0"/>
                    </a:p>
                  </a:txBody>
                  <a:tcPr marL="68580" marR="68580" marT="34290" marB="34290" anchor="ctr"/>
                </a:tc>
              </a:tr>
              <a:tr h="330385">
                <a:tc>
                  <a:txBody>
                    <a:bodyPr/>
                    <a:lstStyle/>
                    <a:p>
                      <a:pPr algn="ctr"/>
                      <a:r>
                        <a:rPr lang="en-US" altLang="zh-CN" sz="1200" dirty="0" err="1"/>
                        <a:t>Zigbee</a:t>
                      </a:r>
                      <a:endParaRPr lang="zh-CN" altLang="en-US" sz="12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t>（</a:t>
                      </a:r>
                      <a:r>
                        <a:rPr lang="en-US" altLang="zh-CN" sz="1200" dirty="0"/>
                        <a:t>1-3)</a:t>
                      </a:r>
                      <a:r>
                        <a:rPr lang="en-US" altLang="zh-CN" sz="1200" dirty="0" err="1"/>
                        <a:t>ms</a:t>
                      </a:r>
                      <a:endParaRPr lang="zh-CN" altLang="en-US" sz="1200" dirty="0"/>
                    </a:p>
                  </a:txBody>
                  <a:tcPr marL="68580" marR="68580" marT="34290" marB="34290" anchor="ctr"/>
                </a:tc>
                <a:tc>
                  <a:txBody>
                    <a:bodyPr/>
                    <a:lstStyle/>
                    <a:p>
                      <a:pPr algn="ctr"/>
                      <a:r>
                        <a:rPr lang="zh-CN" altLang="en-US" sz="1200" dirty="0"/>
                        <a:t>短距离</a:t>
                      </a:r>
                      <a:endParaRPr lang="zh-CN" altLang="en-US" sz="1200" dirty="0"/>
                    </a:p>
                  </a:txBody>
                  <a:tcPr marL="68580" marR="68580" marT="34290" marB="34290" anchor="ctr"/>
                </a:tc>
              </a:tr>
              <a:tr h="330385">
                <a:tc>
                  <a:txBody>
                    <a:bodyPr/>
                    <a:lstStyle/>
                    <a:p>
                      <a:pPr algn="ctr"/>
                      <a:r>
                        <a:rPr lang="zh-CN" altLang="en-US" sz="1200" dirty="0"/>
                        <a:t>传感器网络</a:t>
                      </a:r>
                      <a:endParaRPr lang="zh-CN" altLang="en-US" sz="1200" dirty="0"/>
                    </a:p>
                  </a:txBody>
                  <a:tcPr marL="68580" marR="68580" marT="34290" marB="34290" anchor="ctr"/>
                </a:tc>
                <a:tc>
                  <a:txBody>
                    <a:bodyPr/>
                    <a:lstStyle/>
                    <a:p>
                      <a:pPr algn="ctr"/>
                      <a:r>
                        <a:rPr lang="en-US" altLang="zh-CN" sz="1200" dirty="0"/>
                        <a:t>9ms</a:t>
                      </a:r>
                      <a:endParaRPr lang="zh-CN" altLang="en-US" sz="1200" dirty="0"/>
                    </a:p>
                  </a:txBody>
                  <a:tcPr marL="68580" marR="68580" marT="34290" marB="34290" anchor="ctr"/>
                </a:tc>
                <a:tc>
                  <a:txBody>
                    <a:bodyPr/>
                    <a:lstStyle/>
                    <a:p>
                      <a:pPr algn="ctr"/>
                      <a:r>
                        <a:rPr lang="zh-CN" altLang="en-US" sz="1200" dirty="0"/>
                        <a:t>远距离</a:t>
                      </a:r>
                      <a:endParaRPr lang="zh-CN" altLang="en-US" sz="1200" dirty="0"/>
                    </a:p>
                  </a:txBody>
                  <a:tcPr marL="68580" marR="68580" marT="34290" marB="34290" anchor="ctr"/>
                </a:tc>
              </a:tr>
              <a:tr h="330385">
                <a:tc>
                  <a:txBody>
                    <a:bodyPr/>
                    <a:lstStyle/>
                    <a:p>
                      <a:pPr algn="ctr"/>
                      <a:r>
                        <a:rPr lang="en-US" altLang="zh-CN" sz="1200" dirty="0"/>
                        <a:t>5G</a:t>
                      </a:r>
                      <a:r>
                        <a:rPr lang="zh-CN" altLang="en-US" sz="1200" dirty="0"/>
                        <a:t>网络</a:t>
                      </a:r>
                      <a:endParaRPr lang="zh-CN" altLang="en-US" sz="1200" dirty="0"/>
                    </a:p>
                  </a:txBody>
                  <a:tcPr marL="68580" marR="68580" marT="34290" marB="34290" anchor="ctr"/>
                </a:tc>
                <a:tc>
                  <a:txBody>
                    <a:bodyPr/>
                    <a:lstStyle/>
                    <a:p>
                      <a:pPr algn="ctr"/>
                      <a:r>
                        <a:rPr lang="en-US" altLang="zh-CN" sz="1200" dirty="0"/>
                        <a:t>1ms</a:t>
                      </a:r>
                      <a:endParaRPr lang="zh-CN" altLang="en-US" sz="1200" dirty="0"/>
                    </a:p>
                  </a:txBody>
                  <a:tcPr marL="68580" marR="68580" marT="34290" marB="34290" anchor="ctr"/>
                </a:tc>
                <a:tc>
                  <a:txBody>
                    <a:bodyPr/>
                    <a:lstStyle/>
                    <a:p>
                      <a:pPr algn="ctr"/>
                      <a:r>
                        <a:rPr lang="zh-CN" altLang="en-US" sz="1200" dirty="0"/>
                        <a:t>远距离</a:t>
                      </a:r>
                      <a:endParaRPr lang="zh-CN" altLang="en-US" sz="1200" dirty="0"/>
                    </a:p>
                  </a:txBody>
                  <a:tcPr marL="68580" marR="68580" marT="34290" marB="34290" anchor="ctr"/>
                </a:tc>
              </a:tr>
            </a:tbl>
          </a:graphicData>
        </a:graphic>
      </p:graphicFrame>
      <p:sp>
        <p:nvSpPr>
          <p:cNvPr id="10" name="文本框 9"/>
          <p:cNvSpPr txBox="1"/>
          <p:nvPr/>
        </p:nvSpPr>
        <p:spPr>
          <a:xfrm>
            <a:off x="6189670" y="2340330"/>
            <a:ext cx="2323542" cy="323165"/>
          </a:xfrm>
          <a:prstGeom prst="rect">
            <a:avLst/>
          </a:prstGeom>
          <a:noFill/>
        </p:spPr>
        <p:txBody>
          <a:bodyPr wrap="square" rtlCol="0">
            <a:spAutoFit/>
          </a:bodyPr>
          <a:lstStyle/>
          <a:p>
            <a:pPr algn="ctr"/>
            <a:r>
              <a:rPr lang="zh-CN" altLang="en-US" sz="1500" b="1" dirty="0">
                <a:solidFill>
                  <a:schemeClr val="accent3">
                    <a:lumMod val="75000"/>
                  </a:schemeClr>
                </a:solidFill>
                <a:latin typeface="+mj-ea"/>
                <a:ea typeface="+mj-ea"/>
              </a:rPr>
              <a:t>目前主流无线网络协议</a:t>
            </a:r>
            <a:endParaRPr lang="zh-CN" altLang="en-US" sz="1500" b="1" dirty="0">
              <a:solidFill>
                <a:srgbClr val="C00000"/>
              </a:solidFill>
              <a:latin typeface="+mj-ea"/>
              <a:ea typeface="+mj-ea"/>
            </a:endParaRPr>
          </a:p>
        </p:txBody>
      </p:sp>
      <p:sp>
        <p:nvSpPr>
          <p:cNvPr id="11" name="圆角矩形 3"/>
          <p:cNvSpPr/>
          <p:nvPr/>
        </p:nvSpPr>
        <p:spPr>
          <a:xfrm>
            <a:off x="3793792" y="3144006"/>
            <a:ext cx="1621631" cy="13787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主体网络</a:t>
            </a:r>
            <a:endParaRPr lang="zh-CN" altLang="en-US" sz="1350" dirty="0"/>
          </a:p>
        </p:txBody>
      </p:sp>
      <p:sp>
        <p:nvSpPr>
          <p:cNvPr id="12" name="椭圆 11"/>
          <p:cNvSpPr/>
          <p:nvPr/>
        </p:nvSpPr>
        <p:spPr>
          <a:xfrm>
            <a:off x="4236705" y="3221501"/>
            <a:ext cx="742950" cy="45212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5G</a:t>
            </a:r>
            <a:endParaRPr lang="zh-CN" altLang="en-US" sz="1350" dirty="0"/>
          </a:p>
        </p:txBody>
      </p:sp>
      <p:sp>
        <p:nvSpPr>
          <p:cNvPr id="13" name="椭圆 12"/>
          <p:cNvSpPr/>
          <p:nvPr/>
        </p:nvSpPr>
        <p:spPr>
          <a:xfrm>
            <a:off x="4236705" y="4031066"/>
            <a:ext cx="742950" cy="43770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TSN</a:t>
            </a:r>
            <a:endParaRPr lang="en-US" altLang="zh-CN" sz="1350" dirty="0"/>
          </a:p>
        </p:txBody>
      </p:sp>
      <p:sp>
        <p:nvSpPr>
          <p:cNvPr id="14" name="圆角矩形 23"/>
          <p:cNvSpPr/>
          <p:nvPr/>
        </p:nvSpPr>
        <p:spPr>
          <a:xfrm>
            <a:off x="4086686" y="4731016"/>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各种工业以太网</a:t>
            </a:r>
            <a:endParaRPr lang="zh-CN" altLang="en-US" sz="1350" dirty="0"/>
          </a:p>
        </p:txBody>
      </p:sp>
      <p:sp>
        <p:nvSpPr>
          <p:cNvPr id="15" name="圆角矩形 25"/>
          <p:cNvSpPr/>
          <p:nvPr/>
        </p:nvSpPr>
        <p:spPr>
          <a:xfrm>
            <a:off x="4086686" y="2406689"/>
            <a:ext cx="1035844" cy="56435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各种无线网络</a:t>
            </a:r>
            <a:endParaRPr lang="zh-CN" altLang="en-US" sz="1350" dirty="0"/>
          </a:p>
        </p:txBody>
      </p:sp>
      <p:cxnSp>
        <p:nvCxnSpPr>
          <p:cNvPr id="16" name="直接连接符 15"/>
          <p:cNvCxnSpPr>
            <a:stCxn id="15" idx="2"/>
            <a:endCxn id="11" idx="0"/>
          </p:cNvCxnSpPr>
          <p:nvPr/>
        </p:nvCxnSpPr>
        <p:spPr>
          <a:xfrm flipH="1">
            <a:off x="4604608" y="2971045"/>
            <a:ext cx="1" cy="17296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1" idx="2"/>
            <a:endCxn id="14" idx="0"/>
          </p:cNvCxnSpPr>
          <p:nvPr/>
        </p:nvCxnSpPr>
        <p:spPr>
          <a:xfrm>
            <a:off x="4604608" y="4522750"/>
            <a:ext cx="1" cy="2082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189670" y="5153131"/>
            <a:ext cx="3051223" cy="646331"/>
          </a:xfrm>
          <a:prstGeom prst="rect">
            <a:avLst/>
          </a:prstGeom>
          <a:noFill/>
        </p:spPr>
        <p:txBody>
          <a:bodyPr wrap="square" rtlCol="0">
            <a:spAutoFit/>
          </a:bodyPr>
          <a:lstStyle/>
          <a:p>
            <a:r>
              <a:rPr lang="zh-CN" altLang="en-US" sz="1200" b="1" dirty="0">
                <a:solidFill>
                  <a:schemeClr val="accent3">
                    <a:lumMod val="50000"/>
                  </a:schemeClr>
                </a:solidFill>
                <a:latin typeface="微软雅黑" panose="020B0503020204020204" pitchFamily="34" charset="-122"/>
              </a:rPr>
              <a:t>第五代（</a:t>
            </a:r>
            <a:r>
              <a:rPr lang="en-US" altLang="zh-CN" sz="1200" b="1" dirty="0">
                <a:solidFill>
                  <a:schemeClr val="accent3">
                    <a:lumMod val="50000"/>
                  </a:schemeClr>
                </a:solidFill>
                <a:latin typeface="微软雅黑" panose="020B0503020204020204" pitchFamily="34" charset="-122"/>
              </a:rPr>
              <a:t>5G</a:t>
            </a:r>
            <a:r>
              <a:rPr lang="zh-CN" altLang="en-US" sz="1200" b="1" dirty="0">
                <a:solidFill>
                  <a:schemeClr val="accent3">
                    <a:lumMod val="50000"/>
                  </a:schemeClr>
                </a:solidFill>
                <a:latin typeface="微软雅黑" panose="020B0503020204020204" pitchFamily="34" charset="-122"/>
              </a:rPr>
              <a:t>）移动</a:t>
            </a:r>
            <a:r>
              <a:rPr lang="en-US" altLang="zh-CN" sz="1200" b="1" dirty="0">
                <a:solidFill>
                  <a:schemeClr val="accent3">
                    <a:lumMod val="50000"/>
                  </a:schemeClr>
                </a:solidFill>
                <a:latin typeface="微软雅黑" panose="020B0503020204020204" pitchFamily="34" charset="-122"/>
              </a:rPr>
              <a:t>/</a:t>
            </a:r>
            <a:r>
              <a:rPr lang="zh-CN" altLang="en-US" sz="1200" b="1" dirty="0">
                <a:solidFill>
                  <a:schemeClr val="accent3">
                    <a:lumMod val="50000"/>
                  </a:schemeClr>
                </a:solidFill>
                <a:latin typeface="微软雅黑" panose="020B0503020204020204" pitchFamily="34" charset="-122"/>
              </a:rPr>
              <a:t>蜂窝技术设计为支持超可靠低延迟通信（</a:t>
            </a:r>
            <a:r>
              <a:rPr lang="en-US" altLang="zh-CN" sz="1200" b="1" dirty="0">
                <a:solidFill>
                  <a:schemeClr val="accent3">
                    <a:lumMod val="50000"/>
                  </a:schemeClr>
                </a:solidFill>
                <a:latin typeface="微软雅黑" panose="020B0503020204020204" pitchFamily="34" charset="-122"/>
              </a:rPr>
              <a:t>URLLC</a:t>
            </a:r>
            <a:r>
              <a:rPr lang="zh-CN" altLang="en-US" sz="1200" b="1" dirty="0">
                <a:solidFill>
                  <a:schemeClr val="accent3">
                    <a:lumMod val="50000"/>
                  </a:schemeClr>
                </a:solidFill>
                <a:latin typeface="微软雅黑" panose="020B0503020204020204" pitchFamily="34" charset="-122"/>
              </a:rPr>
              <a:t>）。</a:t>
            </a:r>
            <a:r>
              <a:rPr lang="en-US" altLang="zh-CN" sz="1200" b="1" dirty="0">
                <a:solidFill>
                  <a:schemeClr val="accent3">
                    <a:lumMod val="50000"/>
                  </a:schemeClr>
                </a:solidFill>
                <a:latin typeface="微软雅黑" panose="020B0503020204020204" pitchFamily="34" charset="-122"/>
              </a:rPr>
              <a:t>5G</a:t>
            </a:r>
            <a:r>
              <a:rPr lang="zh-CN" altLang="en-US" sz="1200" b="1" dirty="0">
                <a:solidFill>
                  <a:schemeClr val="accent3">
                    <a:lumMod val="50000"/>
                  </a:schemeClr>
                </a:solidFill>
                <a:latin typeface="微软雅黑" panose="020B0503020204020204" pitchFamily="34" charset="-122"/>
              </a:rPr>
              <a:t>有望满足无线领域工业系统的严格要求。</a:t>
            </a:r>
            <a:endParaRPr lang="zh-CN" altLang="en-US" sz="1200" dirty="0"/>
          </a:p>
        </p:txBody>
      </p:sp>
      <p:sp>
        <p:nvSpPr>
          <p:cNvPr id="19" name="文本框 18"/>
          <p:cNvSpPr txBox="1"/>
          <p:nvPr/>
        </p:nvSpPr>
        <p:spPr>
          <a:xfrm>
            <a:off x="3063882" y="5795130"/>
            <a:ext cx="3534041" cy="584775"/>
          </a:xfrm>
          <a:prstGeom prst="rect">
            <a:avLst/>
          </a:prstGeom>
          <a:noFill/>
        </p:spPr>
        <p:txBody>
          <a:bodyPr wrap="square" rtlCol="0">
            <a:spAutoFit/>
          </a:bodyPr>
          <a:lstStyle/>
          <a:p>
            <a:pPr algn="ctr"/>
            <a:r>
              <a:rPr lang="en-US" altLang="zh-CN" sz="1600" b="1" dirty="0">
                <a:solidFill>
                  <a:schemeClr val="accent1"/>
                </a:solidFill>
                <a:latin typeface="微软雅黑" panose="020B0503020204020204" pitchFamily="34" charset="-122"/>
              </a:rPr>
              <a:t>5G</a:t>
            </a:r>
            <a:r>
              <a:rPr lang="zh-CN" altLang="en-US" sz="1600" b="1" dirty="0">
                <a:solidFill>
                  <a:schemeClr val="accent1"/>
                </a:solidFill>
                <a:latin typeface="微软雅黑" panose="020B0503020204020204" pitchFamily="34" charset="-122"/>
              </a:rPr>
              <a:t>和</a:t>
            </a:r>
            <a:r>
              <a:rPr lang="en-US" altLang="zh-CN" sz="1600" b="1" dirty="0">
                <a:solidFill>
                  <a:schemeClr val="accent1"/>
                </a:solidFill>
                <a:latin typeface="微软雅黑" panose="020B0503020204020204" pitchFamily="34" charset="-122"/>
              </a:rPr>
              <a:t>TSN</a:t>
            </a:r>
            <a:r>
              <a:rPr lang="zh-CN" altLang="en-US" sz="1600" b="1" dirty="0">
                <a:solidFill>
                  <a:schemeClr val="accent1"/>
                </a:solidFill>
                <a:latin typeface="微软雅黑" panose="020B0503020204020204" pitchFamily="34" charset="-122"/>
              </a:rPr>
              <a:t>系统的融合</a:t>
            </a:r>
            <a:endParaRPr lang="en-US" altLang="zh-CN" sz="1600" b="1" dirty="0">
              <a:solidFill>
                <a:schemeClr val="accent1"/>
              </a:solidFill>
              <a:latin typeface="微软雅黑" panose="020B0503020204020204" pitchFamily="34" charset="-122"/>
            </a:endParaRPr>
          </a:p>
          <a:p>
            <a:pPr algn="ctr"/>
            <a:r>
              <a:rPr lang="zh-CN" altLang="en-US" sz="1600" b="1" dirty="0">
                <a:solidFill>
                  <a:schemeClr val="accent1"/>
                </a:solidFill>
                <a:latin typeface="微软雅黑" panose="020B0503020204020204" pitchFamily="34" charset="-122"/>
              </a:rPr>
              <a:t>是实现异构网络时钟同步的关键部分</a:t>
            </a:r>
            <a:endParaRPr lang="zh-CN" alt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研究现状</a:t>
            </a:r>
            <a:endParaRPr lang="zh-CN" altLang="en-US" dirty="0"/>
          </a:p>
        </p:txBody>
      </p:sp>
      <p:sp>
        <p:nvSpPr>
          <p:cNvPr id="30" name="圆角矩形 4"/>
          <p:cNvSpPr/>
          <p:nvPr/>
        </p:nvSpPr>
        <p:spPr>
          <a:xfrm>
            <a:off x="57149" y="1688903"/>
            <a:ext cx="5529264" cy="1386097"/>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圆角矩形 7"/>
          <p:cNvSpPr/>
          <p:nvPr/>
        </p:nvSpPr>
        <p:spPr>
          <a:xfrm>
            <a:off x="3736182" y="1688903"/>
            <a:ext cx="5354606" cy="1386097"/>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文本框 31"/>
          <p:cNvSpPr txBox="1"/>
          <p:nvPr/>
        </p:nvSpPr>
        <p:spPr>
          <a:xfrm>
            <a:off x="93980" y="1935480"/>
            <a:ext cx="3730625" cy="1127125"/>
          </a:xfrm>
          <a:prstGeom prst="rect">
            <a:avLst/>
          </a:prstGeom>
          <a:noFill/>
        </p:spPr>
        <p:txBody>
          <a:bodyPr wrap="square" rtlCol="0">
            <a:noAutofit/>
          </a:bodyPr>
          <a:lstStyle/>
          <a:p>
            <a:pPr marL="128905" indent="-128905">
              <a:buFont typeface="Wingdings" panose="05000000000000000000" pitchFamily="2" charset="2"/>
              <a:buChar char="l"/>
            </a:pPr>
            <a:r>
              <a:rPr lang="en-US" altLang="zh-CN" sz="1400" b="1" dirty="0">
                <a:solidFill>
                  <a:srgbClr val="00B050"/>
                </a:solidFill>
                <a:latin typeface="+mn-ea"/>
              </a:rPr>
              <a:t>TSN</a:t>
            </a:r>
            <a:r>
              <a:rPr lang="zh-CN" altLang="en-US" sz="1400" b="1" dirty="0">
                <a:solidFill>
                  <a:srgbClr val="00B050"/>
                </a:solidFill>
                <a:latin typeface="+mn-ea"/>
              </a:rPr>
              <a:t>时间同步协议</a:t>
            </a:r>
            <a:r>
              <a:rPr lang="zh-CN" altLang="en-US" sz="1400" dirty="0">
                <a:solidFill>
                  <a:srgbClr val="00B050"/>
                </a:solidFill>
                <a:latin typeface="+mn-ea"/>
              </a:rPr>
              <a:t>：</a:t>
            </a:r>
            <a:r>
              <a:rPr lang="en-US" altLang="zh-CN" sz="1400" dirty="0">
                <a:solidFill>
                  <a:srgbClr val="00B050"/>
                </a:solidFill>
                <a:latin typeface="+mn-ea"/>
              </a:rPr>
              <a:t>IEEE 802.1AS</a:t>
            </a:r>
            <a:r>
              <a:rPr lang="zh-CN" altLang="en-US" sz="1400" dirty="0">
                <a:solidFill>
                  <a:srgbClr val="00B050"/>
                </a:solidFill>
                <a:latin typeface="+mn-ea"/>
              </a:rPr>
              <a:t>（</a:t>
            </a:r>
            <a:r>
              <a:rPr lang="en-US" altLang="zh-CN" sz="1400" dirty="0" err="1">
                <a:solidFill>
                  <a:srgbClr val="00B050"/>
                </a:solidFill>
                <a:latin typeface="+mn-ea"/>
              </a:rPr>
              <a:t>gPTP</a:t>
            </a:r>
            <a:r>
              <a:rPr lang="zh-CN" altLang="en-US" sz="1400" dirty="0">
                <a:solidFill>
                  <a:srgbClr val="00B050"/>
                </a:solidFill>
                <a:latin typeface="+mn-ea"/>
              </a:rPr>
              <a:t>） </a:t>
            </a:r>
            <a:endParaRPr lang="en-US" altLang="zh-CN" sz="1400" dirty="0">
              <a:solidFill>
                <a:srgbClr val="00B050"/>
              </a:solidFill>
              <a:latin typeface="+mn-ea"/>
            </a:endParaRPr>
          </a:p>
          <a:p>
            <a:pPr marL="128905" indent="-128905">
              <a:buFont typeface="Wingdings" panose="05000000000000000000" pitchFamily="2" charset="2"/>
              <a:buChar char="l"/>
            </a:pPr>
            <a:r>
              <a:rPr lang="zh-CN" altLang="en-US" sz="1400" b="1" dirty="0">
                <a:solidFill>
                  <a:srgbClr val="00B050"/>
                </a:solidFill>
                <a:latin typeface="+mn-ea"/>
              </a:rPr>
              <a:t>双向特效</a:t>
            </a:r>
            <a:r>
              <a:rPr lang="zh-CN" altLang="en-US" sz="1400" dirty="0">
                <a:solidFill>
                  <a:srgbClr val="00B050"/>
                </a:solidFill>
                <a:latin typeface="+mn-ea"/>
              </a:rPr>
              <a:t>：在主</a:t>
            </a:r>
            <a:r>
              <a:rPr lang="en-US" altLang="zh-CN" sz="1400" dirty="0">
                <a:solidFill>
                  <a:srgbClr val="00B050"/>
                </a:solidFill>
                <a:latin typeface="+mn-ea"/>
              </a:rPr>
              <a:t>\</a:t>
            </a:r>
            <a:r>
              <a:rPr lang="zh-CN" altLang="en-US" sz="1400" dirty="0">
                <a:solidFill>
                  <a:srgbClr val="00B050"/>
                </a:solidFill>
                <a:latin typeface="+mn-ea"/>
              </a:rPr>
              <a:t>从时钟间捕获四个时间戳</a:t>
            </a:r>
            <a:endParaRPr lang="en-US" altLang="zh-CN" sz="1400" dirty="0">
              <a:solidFill>
                <a:srgbClr val="00B050"/>
              </a:solidFill>
              <a:latin typeface="+mn-ea"/>
            </a:endParaRPr>
          </a:p>
          <a:p>
            <a:pPr marL="128905" indent="-128905">
              <a:buFont typeface="Wingdings" panose="05000000000000000000" pitchFamily="2" charset="2"/>
              <a:buChar char="l"/>
            </a:pPr>
            <a:r>
              <a:rPr lang="zh-CN" altLang="en-US" sz="1400" b="1" dirty="0">
                <a:solidFill>
                  <a:srgbClr val="00B050"/>
                </a:solidFill>
                <a:latin typeface="+mn-ea"/>
              </a:rPr>
              <a:t>矫正方法</a:t>
            </a:r>
            <a:r>
              <a:rPr lang="zh-CN" altLang="en-US" sz="1400" dirty="0">
                <a:solidFill>
                  <a:srgbClr val="00B050"/>
                </a:solidFill>
                <a:latin typeface="+mn-ea"/>
              </a:rPr>
              <a:t>：偏移校正和延迟校正校正</a:t>
            </a:r>
            <a:endParaRPr lang="zh-CN" altLang="en-US" sz="1400" dirty="0">
              <a:solidFill>
                <a:srgbClr val="00B050"/>
              </a:solidFill>
              <a:latin typeface="+mn-ea"/>
            </a:endParaRPr>
          </a:p>
        </p:txBody>
      </p:sp>
      <p:sp>
        <p:nvSpPr>
          <p:cNvPr id="33" name="文本框 32"/>
          <p:cNvSpPr txBox="1"/>
          <p:nvPr/>
        </p:nvSpPr>
        <p:spPr>
          <a:xfrm>
            <a:off x="887486" y="2804692"/>
            <a:ext cx="1972406" cy="300082"/>
          </a:xfrm>
          <a:prstGeom prst="rect">
            <a:avLst/>
          </a:prstGeom>
          <a:noFill/>
        </p:spPr>
        <p:txBody>
          <a:bodyPr wrap="square" rtlCol="0">
            <a:spAutoFit/>
          </a:bodyPr>
          <a:lstStyle/>
          <a:p>
            <a:pPr algn="ctr"/>
            <a:r>
              <a:rPr lang="en-US" altLang="zh-CN" sz="1350" b="1" dirty="0">
                <a:solidFill>
                  <a:srgbClr val="00B050"/>
                </a:solidFill>
                <a:latin typeface="+mj-ea"/>
                <a:ea typeface="+mj-ea"/>
              </a:rPr>
              <a:t>TSN</a:t>
            </a:r>
            <a:r>
              <a:rPr lang="zh-CN" altLang="en-US" sz="1350" b="1" dirty="0">
                <a:solidFill>
                  <a:srgbClr val="00B050"/>
                </a:solidFill>
                <a:latin typeface="+mj-ea"/>
                <a:ea typeface="+mj-ea"/>
              </a:rPr>
              <a:t>时钟同步</a:t>
            </a:r>
            <a:endParaRPr lang="zh-CN" altLang="en-US" sz="1350" b="1" dirty="0">
              <a:solidFill>
                <a:srgbClr val="00B050"/>
              </a:solidFill>
              <a:latin typeface="+mj-ea"/>
              <a:ea typeface="+mj-ea"/>
            </a:endParaRPr>
          </a:p>
        </p:txBody>
      </p:sp>
      <p:sp>
        <p:nvSpPr>
          <p:cNvPr id="34" name="文本框 33"/>
          <p:cNvSpPr txBox="1"/>
          <p:nvPr/>
        </p:nvSpPr>
        <p:spPr>
          <a:xfrm>
            <a:off x="6325790" y="2767550"/>
            <a:ext cx="1972406" cy="300082"/>
          </a:xfrm>
          <a:prstGeom prst="rect">
            <a:avLst/>
          </a:prstGeom>
          <a:noFill/>
        </p:spPr>
        <p:txBody>
          <a:bodyPr wrap="square" rtlCol="0">
            <a:spAutoFit/>
          </a:bodyPr>
          <a:lstStyle/>
          <a:p>
            <a:pPr algn="ctr"/>
            <a:r>
              <a:rPr lang="en-US" altLang="zh-CN" sz="1350" b="1" dirty="0">
                <a:solidFill>
                  <a:srgbClr val="0070C0"/>
                </a:solidFill>
                <a:latin typeface="+mj-ea"/>
                <a:ea typeface="+mj-ea"/>
              </a:rPr>
              <a:t>5G</a:t>
            </a:r>
            <a:r>
              <a:rPr lang="zh-CN" altLang="en-US" sz="1350" b="1" dirty="0">
                <a:solidFill>
                  <a:srgbClr val="0070C0"/>
                </a:solidFill>
                <a:latin typeface="+mj-ea"/>
                <a:ea typeface="+mj-ea"/>
              </a:rPr>
              <a:t>时钟同步</a:t>
            </a:r>
            <a:endParaRPr lang="zh-CN" altLang="en-US" sz="1350" b="1" dirty="0">
              <a:solidFill>
                <a:srgbClr val="0070C0"/>
              </a:solidFill>
              <a:latin typeface="+mj-ea"/>
              <a:ea typeface="+mj-ea"/>
            </a:endParaRPr>
          </a:p>
        </p:txBody>
      </p:sp>
      <p:sp>
        <p:nvSpPr>
          <p:cNvPr id="35" name="文本框 34"/>
          <p:cNvSpPr txBox="1"/>
          <p:nvPr/>
        </p:nvSpPr>
        <p:spPr>
          <a:xfrm>
            <a:off x="5586127" y="1822888"/>
            <a:ext cx="3504375" cy="937260"/>
          </a:xfrm>
          <a:prstGeom prst="rect">
            <a:avLst/>
          </a:prstGeom>
          <a:noFill/>
        </p:spPr>
        <p:txBody>
          <a:bodyPr wrap="square" rtlCol="0">
            <a:spAutoFit/>
          </a:bodyPr>
          <a:lstStyle/>
          <a:p>
            <a:pPr marL="128905" indent="-128905">
              <a:buFont typeface="Wingdings" panose="05000000000000000000" pitchFamily="2" charset="2"/>
              <a:buChar char="l"/>
            </a:pPr>
            <a:r>
              <a:rPr lang="zh-CN" altLang="en-US" sz="1100" dirty="0">
                <a:solidFill>
                  <a:srgbClr val="0070C0"/>
                </a:solidFill>
                <a:latin typeface="+mn-ea"/>
              </a:rPr>
              <a:t>接收端和发射端在时间域和频率域同步</a:t>
            </a:r>
            <a:endParaRPr lang="en-US" altLang="zh-CN" sz="1100" dirty="0">
              <a:solidFill>
                <a:srgbClr val="0070C0"/>
              </a:solidFill>
              <a:latin typeface="+mn-ea"/>
            </a:endParaRPr>
          </a:p>
          <a:p>
            <a:pPr marL="128905" indent="-128905">
              <a:buFont typeface="Wingdings" panose="05000000000000000000" pitchFamily="2" charset="2"/>
              <a:buChar char="l"/>
            </a:pPr>
            <a:r>
              <a:rPr lang="zh-CN" altLang="en-US" sz="1100" dirty="0">
                <a:solidFill>
                  <a:srgbClr val="0070C0"/>
                </a:solidFill>
                <a:latin typeface="+mn-ea"/>
              </a:rPr>
              <a:t>常用方法为互相关检测和自相关检测</a:t>
            </a:r>
            <a:endParaRPr lang="zh-CN" altLang="en-US" sz="1100" dirty="0">
              <a:solidFill>
                <a:srgbClr val="0070C0"/>
              </a:solidFill>
              <a:latin typeface="+mn-ea"/>
            </a:endParaRPr>
          </a:p>
          <a:p>
            <a:pPr marL="128905" indent="-128905">
              <a:buFont typeface="Wingdings" panose="05000000000000000000" pitchFamily="2" charset="2"/>
              <a:buChar char="l"/>
            </a:pPr>
            <a:r>
              <a:rPr lang="zh-CN" altLang="en-US" sz="1100" dirty="0">
                <a:solidFill>
                  <a:srgbClr val="0070C0"/>
                </a:solidFill>
                <a:latin typeface="+mn-ea"/>
              </a:rPr>
              <a:t>核心思路即通过基站广播</a:t>
            </a:r>
            <a:r>
              <a:rPr lang="en-US" altLang="zh-CN" sz="1100" dirty="0">
                <a:solidFill>
                  <a:srgbClr val="0070C0"/>
                </a:solidFill>
                <a:latin typeface="+mn-ea"/>
              </a:rPr>
              <a:t>SIB</a:t>
            </a:r>
            <a:r>
              <a:rPr lang="zh-CN" altLang="en-US" sz="1100" dirty="0">
                <a:solidFill>
                  <a:srgbClr val="0070C0"/>
                </a:solidFill>
                <a:latin typeface="+mn-ea"/>
              </a:rPr>
              <a:t>数据包，使得在终端在接入小区的过程中实现一次同步，并在一段时间后进行周期性广播来</a:t>
            </a:r>
            <a:r>
              <a:rPr lang="en-US" altLang="zh-CN" sz="1100" dirty="0">
                <a:solidFill>
                  <a:srgbClr val="0070C0"/>
                </a:solidFill>
                <a:latin typeface="+mn-ea"/>
              </a:rPr>
              <a:t>ss</a:t>
            </a:r>
            <a:r>
              <a:rPr lang="zh-CN" altLang="en-US" sz="1100" dirty="0">
                <a:solidFill>
                  <a:srgbClr val="0070C0"/>
                </a:solidFill>
                <a:latin typeface="+mn-ea"/>
              </a:rPr>
              <a:t>进行校正以保证精度</a:t>
            </a:r>
            <a:endParaRPr lang="zh-CN" altLang="en-US" sz="1100" dirty="0">
              <a:solidFill>
                <a:srgbClr val="0070C0"/>
              </a:solidFill>
              <a:latin typeface="+mn-ea"/>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7096" y="3112294"/>
            <a:ext cx="2054189" cy="2242484"/>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765" y="3754637"/>
            <a:ext cx="3777025" cy="1318396"/>
          </a:xfrm>
          <a:prstGeom prst="rect">
            <a:avLst/>
          </a:prstGeom>
        </p:spPr>
      </p:pic>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9449" y="3147950"/>
            <a:ext cx="1293033" cy="2360194"/>
          </a:xfrm>
          <a:prstGeom prst="rect">
            <a:avLst/>
          </a:prstGeom>
        </p:spPr>
      </p:pic>
      <p:sp>
        <p:nvSpPr>
          <p:cNvPr id="39" name="文本框 38"/>
          <p:cNvSpPr txBox="1"/>
          <p:nvPr/>
        </p:nvSpPr>
        <p:spPr>
          <a:xfrm>
            <a:off x="3991770" y="2761568"/>
            <a:ext cx="2031546" cy="300082"/>
          </a:xfrm>
          <a:prstGeom prst="rect">
            <a:avLst/>
          </a:prstGeom>
          <a:noFill/>
        </p:spPr>
        <p:txBody>
          <a:bodyPr wrap="square" rtlCol="0">
            <a:spAutoFit/>
          </a:bodyPr>
          <a:lstStyle/>
          <a:p>
            <a:r>
              <a:rPr lang="en-US" altLang="zh-CN" sz="1350" b="1" dirty="0">
                <a:solidFill>
                  <a:srgbClr val="7030A0"/>
                </a:solidFill>
              </a:rPr>
              <a:t>5G-TSN</a:t>
            </a:r>
            <a:r>
              <a:rPr lang="zh-CN" altLang="en-US" sz="1350" b="1" dirty="0">
                <a:solidFill>
                  <a:srgbClr val="7030A0"/>
                </a:solidFill>
              </a:rPr>
              <a:t>时钟同步</a:t>
            </a:r>
            <a:endParaRPr lang="zh-CN" altLang="en-US" sz="1350" b="1" dirty="0">
              <a:solidFill>
                <a:srgbClr val="7030A0"/>
              </a:solidFill>
            </a:endParaRPr>
          </a:p>
        </p:txBody>
      </p:sp>
      <p:sp>
        <p:nvSpPr>
          <p:cNvPr id="40" name="文本框 39"/>
          <p:cNvSpPr txBox="1"/>
          <p:nvPr/>
        </p:nvSpPr>
        <p:spPr>
          <a:xfrm>
            <a:off x="3736182" y="1943538"/>
            <a:ext cx="1910953" cy="875665"/>
          </a:xfrm>
          <a:prstGeom prst="rect">
            <a:avLst/>
          </a:prstGeom>
          <a:noFill/>
        </p:spPr>
        <p:txBody>
          <a:bodyPr wrap="square" rtlCol="0">
            <a:spAutoFit/>
          </a:bodyPr>
          <a:lstStyle/>
          <a:p>
            <a:pPr marL="128905" indent="-128905">
              <a:buFont typeface="Wingdings" panose="05000000000000000000" pitchFamily="2" charset="2"/>
              <a:buChar char="l"/>
            </a:pPr>
            <a:r>
              <a:rPr lang="zh-CN" altLang="en-US" sz="1050" dirty="0">
                <a:solidFill>
                  <a:srgbClr val="7030A0"/>
                </a:solidFill>
              </a:rPr>
              <a:t>网桥架构时钟同步</a:t>
            </a:r>
            <a:endParaRPr lang="en-US" altLang="zh-CN" sz="1050" dirty="0">
              <a:solidFill>
                <a:srgbClr val="7030A0"/>
              </a:solidFill>
            </a:endParaRPr>
          </a:p>
          <a:p>
            <a:pPr marL="128905" indent="-128905">
              <a:buFont typeface="Wingdings" panose="05000000000000000000" pitchFamily="2" charset="2"/>
              <a:buChar char="l"/>
            </a:pPr>
            <a:r>
              <a:rPr lang="zh-CN" altLang="en-US" sz="1050" dirty="0">
                <a:solidFill>
                  <a:srgbClr val="7030A0"/>
                </a:solidFill>
              </a:rPr>
              <a:t>在</a:t>
            </a:r>
            <a:r>
              <a:rPr lang="en-US" altLang="zh-CN" sz="1050" dirty="0">
                <a:solidFill>
                  <a:srgbClr val="7030A0"/>
                </a:solidFill>
              </a:rPr>
              <a:t>5G</a:t>
            </a:r>
            <a:r>
              <a:rPr lang="zh-CN" altLang="en-US" sz="1050" dirty="0">
                <a:solidFill>
                  <a:srgbClr val="7030A0"/>
                </a:solidFill>
              </a:rPr>
              <a:t>两端协议转换处计算驻留时间，使得两端</a:t>
            </a:r>
            <a:r>
              <a:rPr lang="en-US" altLang="zh-CN" sz="1050" dirty="0">
                <a:solidFill>
                  <a:srgbClr val="7030A0"/>
                </a:solidFill>
              </a:rPr>
              <a:t>TSN</a:t>
            </a:r>
            <a:r>
              <a:rPr lang="zh-CN" altLang="en-US" sz="1050" dirty="0">
                <a:solidFill>
                  <a:srgbClr val="7030A0"/>
                </a:solidFill>
              </a:rPr>
              <a:t>网络同步</a:t>
            </a:r>
            <a:r>
              <a:rPr lang="en-US" altLang="zh-CN" sz="1050" dirty="0">
                <a:solidFill>
                  <a:srgbClr val="7030A0"/>
                </a:solidFill>
              </a:rPr>
              <a:t>ss</a:t>
            </a:r>
            <a:endParaRPr lang="zh-CN" altLang="en-US" sz="1050" dirty="0">
              <a:solidFill>
                <a:srgbClr val="7030A0"/>
              </a:solidFill>
            </a:endParaRPr>
          </a:p>
          <a:p>
            <a:pPr marL="128905" indent="-128905">
              <a:buFont typeface="Wingdings" panose="05000000000000000000" pitchFamily="2" charset="2"/>
              <a:buChar char="l"/>
            </a:pPr>
            <a:endParaRPr lang="en-US" altLang="zh-CN" sz="900" dirty="0">
              <a:solidFill>
                <a:srgbClr val="7030A0"/>
              </a:solidFill>
            </a:endParaRPr>
          </a:p>
        </p:txBody>
      </p:sp>
      <p:graphicFrame>
        <p:nvGraphicFramePr>
          <p:cNvPr id="41" name="对象 40"/>
          <p:cNvGraphicFramePr>
            <a:graphicFrameLocks noChangeAspect="1"/>
          </p:cNvGraphicFramePr>
          <p:nvPr/>
        </p:nvGraphicFramePr>
        <p:xfrm>
          <a:off x="1208943" y="5487844"/>
          <a:ext cx="2092176" cy="418745"/>
        </p:xfrm>
        <a:graphic>
          <a:graphicData uri="http://schemas.openxmlformats.org/presentationml/2006/ole">
            <mc:AlternateContent xmlns:mc="http://schemas.openxmlformats.org/markup-compatibility/2006">
              <mc:Choice xmlns:v="urn:schemas-microsoft-com:vml" Requires="v">
                <p:oleObj spid="_x0000_s13190" name="AxMath" r:id="rId4" imgW="1133475" imgH="1133475" progId="Equation.AxMath">
                  <p:embed/>
                </p:oleObj>
              </mc:Choice>
              <mc:Fallback>
                <p:oleObj name="AxMath" r:id="rId4" imgW="1133475" imgH="1133475" progId="Equation.AxMath">
                  <p:embed/>
                  <p:pic>
                    <p:nvPicPr>
                      <p:cNvPr id="0" name="对象 17"/>
                      <p:cNvPicPr/>
                      <p:nvPr/>
                    </p:nvPicPr>
                    <p:blipFill>
                      <a:blip r:embed="rId5"/>
                      <a:stretch>
                        <a:fillRect/>
                      </a:stretch>
                    </p:blipFill>
                    <p:spPr>
                      <a:xfrm>
                        <a:off x="1208943" y="5487844"/>
                        <a:ext cx="2092176" cy="418745"/>
                      </a:xfrm>
                      <a:prstGeom prst="rect">
                        <a:avLst/>
                      </a:prstGeom>
                    </p:spPr>
                  </p:pic>
                </p:oleObj>
              </mc:Fallback>
            </mc:AlternateContent>
          </a:graphicData>
        </a:graphic>
      </p:graphicFrame>
      <p:sp>
        <p:nvSpPr>
          <p:cNvPr id="42" name="文本框 41"/>
          <p:cNvSpPr txBox="1"/>
          <p:nvPr/>
        </p:nvSpPr>
        <p:spPr>
          <a:xfrm>
            <a:off x="227367" y="5553627"/>
            <a:ext cx="921544" cy="307777"/>
          </a:xfrm>
          <a:prstGeom prst="rect">
            <a:avLst/>
          </a:prstGeom>
          <a:noFill/>
        </p:spPr>
        <p:txBody>
          <a:bodyPr wrap="square" rtlCol="0">
            <a:spAutoFit/>
          </a:bodyPr>
          <a:lstStyle/>
          <a:p>
            <a:r>
              <a:rPr lang="zh-CN" altLang="en-US" sz="1400" b="1" dirty="0"/>
              <a:t>时偏估计：</a:t>
            </a:r>
            <a:endParaRPr lang="zh-CN" altLang="en-US" sz="1400" b="1" dirty="0"/>
          </a:p>
        </p:txBody>
      </p:sp>
      <p:sp>
        <p:nvSpPr>
          <p:cNvPr id="43" name="文本框 42"/>
          <p:cNvSpPr txBox="1"/>
          <p:nvPr/>
        </p:nvSpPr>
        <p:spPr>
          <a:xfrm>
            <a:off x="226464" y="6294445"/>
            <a:ext cx="921544" cy="307777"/>
          </a:xfrm>
          <a:prstGeom prst="rect">
            <a:avLst/>
          </a:prstGeom>
          <a:noFill/>
        </p:spPr>
        <p:txBody>
          <a:bodyPr wrap="square" rtlCol="0">
            <a:spAutoFit/>
          </a:bodyPr>
          <a:lstStyle/>
          <a:p>
            <a:r>
              <a:rPr lang="zh-CN" altLang="en-US" sz="1400" b="1" dirty="0"/>
              <a:t>时钟修正：</a:t>
            </a:r>
            <a:endParaRPr lang="zh-CN" altLang="en-US" sz="1400" b="1" dirty="0"/>
          </a:p>
        </p:txBody>
      </p:sp>
      <p:graphicFrame>
        <p:nvGraphicFramePr>
          <p:cNvPr id="45" name="对象 44"/>
          <p:cNvGraphicFramePr>
            <a:graphicFrameLocks noChangeAspect="1"/>
          </p:cNvGraphicFramePr>
          <p:nvPr/>
        </p:nvGraphicFramePr>
        <p:xfrm>
          <a:off x="1293018" y="3581996"/>
          <a:ext cx="150019" cy="172641"/>
        </p:xfrm>
        <a:graphic>
          <a:graphicData uri="http://schemas.openxmlformats.org/presentationml/2006/ole">
            <mc:AlternateContent xmlns:mc="http://schemas.openxmlformats.org/markup-compatibility/2006">
              <mc:Choice xmlns:v="urn:schemas-microsoft-com:vml" Requires="v">
                <p:oleObj spid="_x0000_s13191" name="AxMath" r:id="rId6" imgW="1133475" imgH="1133475" progId="Equation.AxMath">
                  <p:embed/>
                </p:oleObj>
              </mc:Choice>
              <mc:Fallback>
                <p:oleObj name="AxMath" r:id="rId6" imgW="1133475" imgH="1133475" progId="Equation.AxMath">
                  <p:embed/>
                  <p:pic>
                    <p:nvPicPr>
                      <p:cNvPr id="0" name="对象 22"/>
                      <p:cNvPicPr/>
                      <p:nvPr/>
                    </p:nvPicPr>
                    <p:blipFill>
                      <a:blip r:embed="rId7"/>
                      <a:stretch>
                        <a:fillRect/>
                      </a:stretch>
                    </p:blipFill>
                    <p:spPr>
                      <a:xfrm>
                        <a:off x="1293018" y="3581996"/>
                        <a:ext cx="150019" cy="172641"/>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2738068" y="3860983"/>
          <a:ext cx="154781" cy="172641"/>
        </p:xfrm>
        <a:graphic>
          <a:graphicData uri="http://schemas.openxmlformats.org/presentationml/2006/ole">
            <mc:AlternateContent xmlns:mc="http://schemas.openxmlformats.org/markup-compatibility/2006">
              <mc:Choice xmlns:v="urn:schemas-microsoft-com:vml" Requires="v">
                <p:oleObj spid="_x0000_s13192" name="AxMath" r:id="rId8" imgW="1133475" imgH="1133475" progId="Equation.AxMath">
                  <p:embed/>
                </p:oleObj>
              </mc:Choice>
              <mc:Fallback>
                <p:oleObj name="AxMath" r:id="rId8" imgW="1133475" imgH="1133475" progId="Equation.AxMath">
                  <p:embed/>
                  <p:pic>
                    <p:nvPicPr>
                      <p:cNvPr id="0" name="对象 23"/>
                      <p:cNvPicPr/>
                      <p:nvPr/>
                    </p:nvPicPr>
                    <p:blipFill>
                      <a:blip r:embed="rId9"/>
                      <a:stretch>
                        <a:fillRect/>
                      </a:stretch>
                    </p:blipFill>
                    <p:spPr>
                      <a:xfrm>
                        <a:off x="2738068" y="3860983"/>
                        <a:ext cx="154781" cy="172641"/>
                      </a:xfrm>
                      <a:prstGeom prst="rect">
                        <a:avLst/>
                      </a:prstGeom>
                    </p:spPr>
                  </p:pic>
                </p:oleObj>
              </mc:Fallback>
            </mc:AlternateContent>
          </a:graphicData>
        </a:graphic>
      </p:graphicFrame>
      <p:sp>
        <p:nvSpPr>
          <p:cNvPr id="47" name="文本框 46"/>
          <p:cNvSpPr txBox="1"/>
          <p:nvPr/>
        </p:nvSpPr>
        <p:spPr>
          <a:xfrm>
            <a:off x="227367" y="5943237"/>
            <a:ext cx="921544" cy="307777"/>
          </a:xfrm>
          <a:prstGeom prst="rect">
            <a:avLst/>
          </a:prstGeom>
          <a:noFill/>
        </p:spPr>
        <p:txBody>
          <a:bodyPr wrap="square" rtlCol="0">
            <a:spAutoFit/>
          </a:bodyPr>
          <a:lstStyle/>
          <a:p>
            <a:r>
              <a:rPr lang="zh-CN" altLang="en-US" sz="1400" b="1" dirty="0"/>
              <a:t>频偏估计：</a:t>
            </a:r>
            <a:endParaRPr lang="zh-CN" altLang="en-US" sz="1400" b="1" dirty="0"/>
          </a:p>
        </p:txBody>
      </p:sp>
      <p:graphicFrame>
        <p:nvGraphicFramePr>
          <p:cNvPr id="48" name="对象 47"/>
          <p:cNvGraphicFramePr>
            <a:graphicFrameLocks noChangeAspect="1"/>
          </p:cNvGraphicFramePr>
          <p:nvPr/>
        </p:nvGraphicFramePr>
        <p:xfrm>
          <a:off x="1208943" y="5857755"/>
          <a:ext cx="865171" cy="436690"/>
        </p:xfrm>
        <a:graphic>
          <a:graphicData uri="http://schemas.openxmlformats.org/presentationml/2006/ole">
            <mc:AlternateContent xmlns:mc="http://schemas.openxmlformats.org/markup-compatibility/2006">
              <mc:Choice xmlns:v="urn:schemas-microsoft-com:vml" Requires="v">
                <p:oleObj spid="_x0000_s13193" name="AxMath" r:id="rId10" imgW="1133475" imgH="1133475" progId="Equation.AxMath">
                  <p:embed/>
                </p:oleObj>
              </mc:Choice>
              <mc:Fallback>
                <p:oleObj name="AxMath" r:id="rId10" imgW="1133475" imgH="1133475" progId="Equation.AxMath">
                  <p:embed/>
                  <p:pic>
                    <p:nvPicPr>
                      <p:cNvPr id="0" name="对象 25"/>
                      <p:cNvPicPr/>
                      <p:nvPr/>
                    </p:nvPicPr>
                    <p:blipFill>
                      <a:blip r:embed="rId11"/>
                      <a:stretch>
                        <a:fillRect/>
                      </a:stretch>
                    </p:blipFill>
                    <p:spPr>
                      <a:xfrm>
                        <a:off x="1208943" y="5857755"/>
                        <a:ext cx="865171" cy="436690"/>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1208943" y="6272566"/>
          <a:ext cx="865171" cy="323310"/>
        </p:xfrm>
        <a:graphic>
          <a:graphicData uri="http://schemas.openxmlformats.org/presentationml/2006/ole">
            <mc:AlternateContent xmlns:mc="http://schemas.openxmlformats.org/markup-compatibility/2006">
              <mc:Choice xmlns:v="urn:schemas-microsoft-com:vml" Requires="v">
                <p:oleObj spid="_x0000_s13194" name="AxMath" r:id="rId12" imgW="1133475" imgH="1133475" progId="Equation.AxMath">
                  <p:embed/>
                </p:oleObj>
              </mc:Choice>
              <mc:Fallback>
                <p:oleObj name="AxMath" r:id="rId12" imgW="1133475" imgH="1133475" progId="Equation.AxMath">
                  <p:embed/>
                  <p:pic>
                    <p:nvPicPr>
                      <p:cNvPr id="0" name="对象 26"/>
                      <p:cNvPicPr/>
                      <p:nvPr/>
                    </p:nvPicPr>
                    <p:blipFill>
                      <a:blip r:embed="rId13"/>
                      <a:stretch>
                        <a:fillRect/>
                      </a:stretch>
                    </p:blipFill>
                    <p:spPr>
                      <a:xfrm>
                        <a:off x="1208943" y="6272566"/>
                        <a:ext cx="865171" cy="323310"/>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5859405" y="3528419"/>
          <a:ext cx="122635" cy="171450"/>
        </p:xfrm>
        <a:graphic>
          <a:graphicData uri="http://schemas.openxmlformats.org/presentationml/2006/ole">
            <mc:AlternateContent xmlns:mc="http://schemas.openxmlformats.org/markup-compatibility/2006">
              <mc:Choice xmlns:v="urn:schemas-microsoft-com:vml" Requires="v">
                <p:oleObj spid="_x0000_s13195" name="AxMath" r:id="rId14" imgW="1133475" imgH="1133475" progId="Equation.AxMath">
                  <p:embed/>
                </p:oleObj>
              </mc:Choice>
              <mc:Fallback>
                <p:oleObj name="AxMath" r:id="rId14" imgW="1133475" imgH="1133475" progId="Equation.AxMath">
                  <p:embed/>
                  <p:pic>
                    <p:nvPicPr>
                      <p:cNvPr id="0" name="对象 27"/>
                      <p:cNvPicPr/>
                      <p:nvPr/>
                    </p:nvPicPr>
                    <p:blipFill>
                      <a:blip r:embed="rId15"/>
                      <a:stretch>
                        <a:fillRect/>
                      </a:stretch>
                    </p:blipFill>
                    <p:spPr>
                      <a:xfrm>
                        <a:off x="5859405" y="3528419"/>
                        <a:ext cx="122635" cy="171450"/>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374231" y="3449241"/>
          <a:ext cx="67866" cy="171450"/>
        </p:xfrm>
        <a:graphic>
          <a:graphicData uri="http://schemas.openxmlformats.org/presentationml/2006/ole">
            <mc:AlternateContent xmlns:mc="http://schemas.openxmlformats.org/markup-compatibility/2006">
              <mc:Choice xmlns:v="urn:schemas-microsoft-com:vml" Requires="v">
                <p:oleObj spid="_x0000_s13196" name="AxMath" r:id="rId16" imgW="1133475" imgH="1133475" progId="Equation.AxMath">
                  <p:embed/>
                </p:oleObj>
              </mc:Choice>
              <mc:Fallback>
                <p:oleObj name="AxMath" r:id="rId16" imgW="1133475" imgH="1133475" progId="Equation.AxMath">
                  <p:embed/>
                  <p:pic>
                    <p:nvPicPr>
                      <p:cNvPr id="0" name="对象 31"/>
                      <p:cNvPicPr/>
                      <p:nvPr/>
                    </p:nvPicPr>
                    <p:blipFill>
                      <a:blip r:embed="rId17"/>
                      <a:stretch>
                        <a:fillRect/>
                      </a:stretch>
                    </p:blipFill>
                    <p:spPr>
                      <a:xfrm>
                        <a:off x="3374231" y="3449241"/>
                        <a:ext cx="67866" cy="171450"/>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3759483" y="5906589"/>
          <a:ext cx="1558873" cy="489576"/>
        </p:xfrm>
        <a:graphic>
          <a:graphicData uri="http://schemas.openxmlformats.org/presentationml/2006/ole">
            <mc:AlternateContent xmlns:mc="http://schemas.openxmlformats.org/markup-compatibility/2006">
              <mc:Choice xmlns:v="urn:schemas-microsoft-com:vml" Requires="v">
                <p:oleObj spid="_x0000_s13197" name="AxMath" r:id="rId18" imgW="1133475" imgH="1133475" progId="Equation.AxMath">
                  <p:embed/>
                </p:oleObj>
              </mc:Choice>
              <mc:Fallback>
                <p:oleObj name="AxMath" r:id="rId18" imgW="1133475" imgH="1133475" progId="Equation.AxMath">
                  <p:embed/>
                  <p:pic>
                    <p:nvPicPr>
                      <p:cNvPr id="0" name="对象 33"/>
                      <p:cNvPicPr/>
                      <p:nvPr/>
                    </p:nvPicPr>
                    <p:blipFill>
                      <a:blip r:embed="rId19"/>
                      <a:stretch>
                        <a:fillRect/>
                      </a:stretch>
                    </p:blipFill>
                    <p:spPr>
                      <a:xfrm>
                        <a:off x="3759483" y="5906589"/>
                        <a:ext cx="1558873" cy="489576"/>
                      </a:xfrm>
                      <a:prstGeom prst="rect">
                        <a:avLst/>
                      </a:prstGeom>
                    </p:spPr>
                  </p:pic>
                </p:oleObj>
              </mc:Fallback>
            </mc:AlternateContent>
          </a:graphicData>
        </a:graphic>
      </p:graphicFrame>
      <p:sp>
        <p:nvSpPr>
          <p:cNvPr id="53" name="文本框 52"/>
          <p:cNvSpPr txBox="1"/>
          <p:nvPr/>
        </p:nvSpPr>
        <p:spPr>
          <a:xfrm>
            <a:off x="3840178" y="5475670"/>
            <a:ext cx="1293033" cy="307777"/>
          </a:xfrm>
          <a:prstGeom prst="rect">
            <a:avLst/>
          </a:prstGeom>
          <a:noFill/>
        </p:spPr>
        <p:txBody>
          <a:bodyPr wrap="square" rtlCol="0">
            <a:spAutoFit/>
          </a:bodyPr>
          <a:lstStyle/>
          <a:p>
            <a:r>
              <a:rPr lang="zh-CN" altLang="en-US" sz="1400" b="1" dirty="0"/>
              <a:t>计算透明时钟：</a:t>
            </a:r>
            <a:endParaRPr lang="zh-CN" altLang="en-US" sz="1400" b="1" dirty="0"/>
          </a:p>
        </p:txBody>
      </p:sp>
      <p:graphicFrame>
        <p:nvGraphicFramePr>
          <p:cNvPr id="54" name="对象 53"/>
          <p:cNvGraphicFramePr>
            <a:graphicFrameLocks noChangeAspect="1"/>
          </p:cNvGraphicFramePr>
          <p:nvPr/>
        </p:nvGraphicFramePr>
        <p:xfrm>
          <a:off x="7003725" y="5943237"/>
          <a:ext cx="972993" cy="297019"/>
        </p:xfrm>
        <a:graphic>
          <a:graphicData uri="http://schemas.openxmlformats.org/presentationml/2006/ole">
            <mc:AlternateContent xmlns:mc="http://schemas.openxmlformats.org/markup-compatibility/2006">
              <mc:Choice xmlns:v="urn:schemas-microsoft-com:vml" Requires="v">
                <p:oleObj spid="_x0000_s13198" name="AxMath" r:id="rId20" imgW="1133475" imgH="1133475" progId="Equation.AxMath">
                  <p:embed/>
                </p:oleObj>
              </mc:Choice>
              <mc:Fallback>
                <p:oleObj name="AxMath" r:id="rId20" imgW="1133475" imgH="1133475" progId="Equation.AxMath">
                  <p:embed/>
                  <p:pic>
                    <p:nvPicPr>
                      <p:cNvPr id="0" name="对象 35"/>
                      <p:cNvPicPr/>
                      <p:nvPr/>
                    </p:nvPicPr>
                    <p:blipFill>
                      <a:blip r:embed="rId21"/>
                      <a:stretch>
                        <a:fillRect/>
                      </a:stretch>
                    </p:blipFill>
                    <p:spPr>
                      <a:xfrm>
                        <a:off x="7003725" y="5943237"/>
                        <a:ext cx="972993" cy="297019"/>
                      </a:xfrm>
                      <a:prstGeom prst="rect">
                        <a:avLst/>
                      </a:prstGeom>
                    </p:spPr>
                  </p:pic>
                </p:oleObj>
              </mc:Fallback>
            </mc:AlternateContent>
          </a:graphicData>
        </a:graphic>
      </p:graphicFrame>
      <p:sp>
        <p:nvSpPr>
          <p:cNvPr id="55" name="文本框 54"/>
          <p:cNvSpPr txBox="1"/>
          <p:nvPr/>
        </p:nvSpPr>
        <p:spPr>
          <a:xfrm>
            <a:off x="6524405" y="5487844"/>
            <a:ext cx="1931632" cy="307777"/>
          </a:xfrm>
          <a:prstGeom prst="rect">
            <a:avLst/>
          </a:prstGeom>
          <a:noFill/>
        </p:spPr>
        <p:txBody>
          <a:bodyPr wrap="square" rtlCol="0">
            <a:spAutoFit/>
          </a:bodyPr>
          <a:lstStyle/>
          <a:p>
            <a:r>
              <a:rPr lang="zh-CN" altLang="en-US" sz="1400" b="1" dirty="0"/>
              <a:t>接入时估计传播延迟</a:t>
            </a:r>
            <a:r>
              <a:rPr lang="en-US" altLang="zh-CN" sz="1400" b="1" dirty="0"/>
              <a:t>:</a:t>
            </a:r>
            <a:endParaRPr lang="zh-CN" altLang="en-US" sz="1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43"/>
          <p:cNvSpPr/>
          <p:nvPr/>
        </p:nvSpPr>
        <p:spPr>
          <a:xfrm>
            <a:off x="2797599" y="3841696"/>
            <a:ext cx="6060975" cy="1702637"/>
          </a:xfrm>
          <a:prstGeom prst="roundRect">
            <a:avLst/>
          </a:prstGeom>
          <a:solidFill>
            <a:schemeClr val="bg1">
              <a:lumMod val="95000"/>
            </a:schemeClr>
          </a:solid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49349" y="857654"/>
            <a:ext cx="469872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异构网络时钟同步的不足</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
        <p:nvSpPr>
          <p:cNvPr id="19" name="圆角矩形 43"/>
          <p:cNvSpPr/>
          <p:nvPr/>
        </p:nvSpPr>
        <p:spPr>
          <a:xfrm>
            <a:off x="2677099" y="1716515"/>
            <a:ext cx="6181476" cy="2046814"/>
          </a:xfrm>
          <a:prstGeom prst="roundRect">
            <a:avLst/>
          </a:prstGeom>
          <a:solidFill>
            <a:schemeClr val="bg1">
              <a:lumMod val="95000"/>
            </a:schemeClr>
          </a:solid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2959491" y="1778181"/>
            <a:ext cx="5664858" cy="1938992"/>
          </a:xfrm>
          <a:prstGeom prst="rect">
            <a:avLst/>
          </a:prstGeom>
          <a:ln>
            <a:solidFill>
              <a:schemeClr val="bg1"/>
            </a:solidFill>
          </a:ln>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cs typeface="楷体_GB2312"/>
              </a:rPr>
              <a:t>传统的</a:t>
            </a:r>
            <a:r>
              <a:rPr lang="en-US" altLang="zh-CN" sz="2000" kern="100" dirty="0">
                <a:latin typeface="微软雅黑" panose="020B0503020204020204" pitchFamily="34" charset="-122"/>
                <a:ea typeface="微软雅黑" panose="020B0503020204020204" pitchFamily="34" charset="-122"/>
                <a:cs typeface="楷体_GB2312"/>
              </a:rPr>
              <a:t>1588v2</a:t>
            </a:r>
            <a:r>
              <a:rPr lang="zh-CN" altLang="en-US" sz="2000" kern="100" dirty="0">
                <a:latin typeface="微软雅黑" panose="020B0503020204020204" pitchFamily="34" charset="-122"/>
                <a:ea typeface="微软雅黑" panose="020B0503020204020204" pitchFamily="34" charset="-122"/>
                <a:cs typeface="楷体_GB2312"/>
              </a:rPr>
              <a:t>同步虽然具有高精度或者高拓展性的优点，并且机制简单，但其通信开销非常大。</a:t>
            </a:r>
            <a:endParaRPr lang="en-US" altLang="zh-CN" sz="2000" kern="100" dirty="0">
              <a:latin typeface="微软雅黑" panose="020B0503020204020204" pitchFamily="34" charset="-122"/>
              <a:ea typeface="微软雅黑" panose="020B0503020204020204" pitchFamily="34" charset="-122"/>
              <a:cs typeface="楷体_GB2312"/>
            </a:endParaRPr>
          </a:p>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cs typeface="楷体_GB2312"/>
              </a:rPr>
              <a:t>广播同步虽然拥有良好的可拓展性和较小的通信开销，但其同步精度无法满足</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对于无线网络的精度需求。</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49349" y="1819409"/>
            <a:ext cx="2231954" cy="153837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有线无线同步：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）有线同步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5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）无线同步</a:t>
            </a:r>
            <a:endParaRPr lang="en-US" altLang="zh-CN" sz="20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250149" y="3605341"/>
            <a:ext cx="3018103"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异构网络同步方面：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5G</a:t>
            </a:r>
            <a:r>
              <a:rPr lang="zh-CN" altLang="en-US" sz="2000" b="1" dirty="0">
                <a:latin typeface="微软雅黑" panose="020B0503020204020204" pitchFamily="34" charset="-122"/>
                <a:ea typeface="微软雅黑" panose="020B0503020204020204" pitchFamily="34" charset="-122"/>
              </a:rPr>
              <a:t>网桥同步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）异构网络同步</a:t>
            </a:r>
            <a:endParaRPr lang="en-US" altLang="zh-CN" sz="20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2915807" y="3934265"/>
            <a:ext cx="5799792" cy="1631216"/>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kern="100" dirty="0">
                <a:latin typeface="微软雅黑" panose="020B0503020204020204" pitchFamily="34" charset="-122"/>
                <a:ea typeface="微软雅黑" panose="020B0503020204020204" pitchFamily="34" charset="-122"/>
                <a:cs typeface="楷体_GB2312"/>
              </a:rPr>
              <a:t>5G</a:t>
            </a:r>
            <a:r>
              <a:rPr lang="zh-CN" altLang="en-US" sz="2000" kern="100" dirty="0">
                <a:latin typeface="微软雅黑" panose="020B0503020204020204" pitchFamily="34" charset="-122"/>
                <a:ea typeface="微软雅黑" panose="020B0503020204020204" pitchFamily="34" charset="-122"/>
                <a:cs typeface="楷体_GB2312"/>
              </a:rPr>
              <a:t>网桥方案虽然足以应对现有的部分应用场景，但其依然没有解决无线网络内部同步精度较低的问题，无法面向未来的无线</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需求。</a:t>
            </a:r>
            <a:endParaRPr lang="en-US" altLang="zh-CN" sz="2000" kern="100" dirty="0">
              <a:latin typeface="微软雅黑" panose="020B0503020204020204" pitchFamily="34" charset="-122"/>
              <a:ea typeface="微软雅黑" panose="020B0503020204020204" pitchFamily="34" charset="-122"/>
              <a:cs typeface="楷体_GB2312"/>
            </a:endParaRPr>
          </a:p>
          <a:p>
            <a:r>
              <a:rPr lang="en-US" altLang="zh-CN" sz="2000" kern="100" dirty="0">
                <a:latin typeface="微软雅黑" panose="020B0503020204020204" pitchFamily="34" charset="-122"/>
                <a:ea typeface="微软雅黑" panose="020B0503020204020204" pitchFamily="34" charset="-122"/>
                <a:cs typeface="楷体_GB2312"/>
              </a:rPr>
              <a:t>2</a:t>
            </a:r>
            <a:r>
              <a:rPr lang="zh-CN" altLang="en-US" sz="2000" kern="100" dirty="0">
                <a:latin typeface="微软雅黑" panose="020B0503020204020204" pitchFamily="34" charset="-122"/>
                <a:ea typeface="微软雅黑" panose="020B0503020204020204" pitchFamily="34" charset="-122"/>
                <a:cs typeface="楷体_GB2312"/>
              </a:rPr>
              <a:t>）改良后的方案则对于大规模的节点所产生的累积误差依然缺少处理。</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49349" y="5452300"/>
            <a:ext cx="8024856"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在复杂的工业场景下，传统有线</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无线同步无法满足精度需求</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a:t>
            </a:r>
            <a:r>
              <a:rPr lang="en-US" altLang="zh-CN" sz="2000" b="1" dirty="0">
                <a:latin typeface="微软雅黑" panose="020B0503020204020204" pitchFamily="34" charset="-122"/>
                <a:ea typeface="微软雅黑" panose="020B0503020204020204" pitchFamily="34" charset="-122"/>
              </a:rPr>
              <a:t>5G-TSN</a:t>
            </a:r>
            <a:r>
              <a:rPr lang="zh-CN" altLang="en-US" sz="2000" b="1" dirty="0">
                <a:latin typeface="微软雅黑" panose="020B0503020204020204" pitchFamily="34" charset="-122"/>
                <a:ea typeface="微软雅黑" panose="020B0503020204020204" pitchFamily="34" charset="-122"/>
              </a:rPr>
              <a:t>时钟同步进行优化，并建立以此为核心网的混合架构</a:t>
            </a:r>
            <a:endParaRPr lang="zh-CN" altLang="en-US"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21005" y="4998085"/>
            <a:ext cx="3048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研究内容</a:t>
            </a:r>
            <a:endParaRPr lang="zh-CN" altLang="en-US" dirty="0"/>
          </a:p>
        </p:txBody>
      </p:sp>
      <p:sp>
        <p:nvSpPr>
          <p:cNvPr id="4" name="Content Placeholder 1"/>
          <p:cNvSpPr>
            <a:spLocks noGrp="1"/>
          </p:cNvSpPr>
          <p:nvPr>
            <p:ph sz="quarter" idx="10"/>
          </p:nvPr>
        </p:nvSpPr>
        <p:spPr>
          <a:xfrm>
            <a:off x="156627" y="1713713"/>
            <a:ext cx="4252511" cy="4885391"/>
          </a:xfrm>
        </p:spPr>
        <p:txBody>
          <a:bodyPr>
            <a:normAutofit/>
          </a:bodyPr>
          <a:lstStyle/>
          <a:p>
            <a:pPr marL="0" indent="0">
              <a:buNone/>
            </a:pPr>
            <a:r>
              <a:rPr lang="zh-CN" altLang="en-US" b="1" dirty="0">
                <a:latin typeface="微软雅黑" panose="020B0503020204020204" pitchFamily="34" charset="-122"/>
                <a:ea typeface="微软雅黑" panose="020B0503020204020204" pitchFamily="34" charset="-122"/>
              </a:rPr>
              <a:t>问题描述</a:t>
            </a:r>
            <a:endParaRPr lang="en-US" altLang="zh-CN" sz="1400" dirty="0"/>
          </a:p>
          <a:p>
            <a:pPr marL="0" indent="0">
              <a:buNone/>
            </a:pPr>
            <a:r>
              <a:rPr lang="zh-CN" altLang="en-US" sz="1700" b="1" dirty="0"/>
              <a:t> 网络环境的差异</a:t>
            </a:r>
            <a:endParaRPr lang="en-US" altLang="zh-CN" sz="1700" b="1" dirty="0"/>
          </a:p>
          <a:p>
            <a:r>
              <a:rPr lang="zh-CN" altLang="en-US" sz="1400" dirty="0"/>
              <a:t>异构网络不同部分在同步精度要求，传输特性、信号传播和干扰等方面存在显著差异。</a:t>
            </a:r>
            <a:endParaRPr lang="en-US" altLang="zh-CN" sz="1400" dirty="0"/>
          </a:p>
          <a:p>
            <a:r>
              <a:rPr lang="zh-CN" altLang="en-US" sz="1400" dirty="0"/>
              <a:t>在对接的在上行回传的过程中，会产生较大的包抖动</a:t>
            </a:r>
            <a:r>
              <a:rPr lang="en-US" altLang="zh-CN" sz="1400" dirty="0"/>
              <a:t>(</a:t>
            </a:r>
            <a:r>
              <a:rPr lang="en-US" altLang="zh-CN" sz="1400" dirty="0" err="1"/>
              <a:t>PacketDelayVariation,PDV</a:t>
            </a:r>
            <a:r>
              <a:rPr lang="en-US" altLang="zh-CN" sz="1400" dirty="0"/>
              <a:t>)</a:t>
            </a:r>
            <a:r>
              <a:rPr lang="zh-CN" altLang="en-US" sz="1400" dirty="0"/>
              <a:t>和累积误差。</a:t>
            </a:r>
            <a:endParaRPr lang="en-US" altLang="zh-CN" sz="1400" dirty="0"/>
          </a:p>
          <a:p>
            <a:pPr marL="0" indent="0">
              <a:buNone/>
            </a:pPr>
            <a:r>
              <a:rPr lang="zh-CN" altLang="en-US" sz="1700" b="1" dirty="0"/>
              <a:t>节点数量和拓扑结构的变化</a:t>
            </a:r>
            <a:endParaRPr lang="en-US" altLang="zh-CN" sz="1700" b="1" dirty="0"/>
          </a:p>
          <a:p>
            <a:r>
              <a:rPr lang="zh-CN" altLang="en-US" sz="1400" dirty="0"/>
              <a:t>大规模异构网络中的节点数量和拓扑结构可能随时发生变化。这种动态性对于时钟同步算法的设计提出了额外的挑战。</a:t>
            </a:r>
            <a:endParaRPr lang="en-US" altLang="zh-CN" sz="1400" dirty="0"/>
          </a:p>
          <a:p>
            <a:pPr marL="0" indent="0">
              <a:buNone/>
            </a:pPr>
            <a:r>
              <a:rPr lang="zh-CN" altLang="en-US" sz="1700" b="1" dirty="0"/>
              <a:t>能耗和资源限制</a:t>
            </a:r>
            <a:endParaRPr lang="en-US" altLang="zh-CN" sz="1700" b="1" dirty="0"/>
          </a:p>
          <a:p>
            <a:r>
              <a:rPr lang="zh-CN" altLang="en-US" sz="1400" dirty="0"/>
              <a:t>在无线部分，节点可能受到能耗和资源限制的影响。</a:t>
            </a:r>
            <a:endParaRPr lang="en-US" altLang="zh-CN" sz="1400" dirty="0"/>
          </a:p>
        </p:txBody>
      </p:sp>
      <p:sp>
        <p:nvSpPr>
          <p:cNvPr id="5" name="箭头: 下 4"/>
          <p:cNvSpPr/>
          <p:nvPr/>
        </p:nvSpPr>
        <p:spPr>
          <a:xfrm rot="16200000">
            <a:off x="4260940" y="3569749"/>
            <a:ext cx="658331" cy="664742"/>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ntent Placeholder 1"/>
          <p:cNvSpPr txBox="1"/>
          <p:nvPr/>
        </p:nvSpPr>
        <p:spPr>
          <a:xfrm>
            <a:off x="4891489" y="1713712"/>
            <a:ext cx="4252511" cy="48853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t>研究内容</a:t>
            </a:r>
            <a:endParaRPr lang="en-US" altLang="zh-CN" b="1" dirty="0"/>
          </a:p>
          <a:p>
            <a:pPr marL="0" indent="0">
              <a:buFont typeface="Calibri" panose="020F0502020204030204" pitchFamily="34" charset="0"/>
              <a:buNone/>
            </a:pPr>
            <a:r>
              <a:rPr lang="zh-CN" altLang="en-US" sz="1700" b="1" dirty="0"/>
              <a:t>混合同步架构</a:t>
            </a:r>
            <a:endParaRPr lang="en-US" altLang="zh-CN" sz="1700" b="1" dirty="0"/>
          </a:p>
          <a:p>
            <a:r>
              <a:rPr lang="zh-CN" altLang="en-US" sz="1400" dirty="0"/>
              <a:t>提出了一种针对规模化有线</a:t>
            </a:r>
            <a:r>
              <a:rPr lang="en-US" altLang="zh-CN" sz="1400" dirty="0"/>
              <a:t>/</a:t>
            </a:r>
            <a:r>
              <a:rPr lang="zh-CN" altLang="en-US" sz="1400" dirty="0"/>
              <a:t>无线异构网络的混合时钟同步架构。实验结果显示，该混合架构时钟同步在收敛速度和平均误差上有显著提高。</a:t>
            </a:r>
            <a:endParaRPr lang="en-US" altLang="zh-CN" sz="1400" dirty="0"/>
          </a:p>
          <a:p>
            <a:pPr marL="0" indent="0">
              <a:buFont typeface="Calibri" panose="020F0502020204030204" pitchFamily="34" charset="0"/>
              <a:buNone/>
            </a:pPr>
            <a:r>
              <a:rPr lang="zh-CN" altLang="en-US" sz="1700" b="1" dirty="0"/>
              <a:t>自适应判决反馈均衡器</a:t>
            </a:r>
            <a:r>
              <a:rPr lang="en-US" altLang="zh-CN" sz="1700" b="1" dirty="0"/>
              <a:t>(ADFE)</a:t>
            </a:r>
            <a:endParaRPr lang="en-US" altLang="zh-CN" sz="1700" b="1" dirty="0"/>
          </a:p>
          <a:p>
            <a:r>
              <a:rPr lang="zh-CN" altLang="en-US" sz="1400" dirty="0"/>
              <a:t>针对</a:t>
            </a:r>
            <a:r>
              <a:rPr lang="en-US" altLang="zh-CN" sz="1400" dirty="0"/>
              <a:t>5G</a:t>
            </a:r>
            <a:r>
              <a:rPr lang="zh-CN" altLang="en-US" sz="1400" dirty="0"/>
              <a:t>网络中多径衰落问题，设计了</a:t>
            </a:r>
            <a:r>
              <a:rPr lang="en-US" altLang="zh-CN" sz="1400" dirty="0"/>
              <a:t>ADFE</a:t>
            </a:r>
            <a:r>
              <a:rPr lang="zh-CN" altLang="en-US" sz="1400" dirty="0"/>
              <a:t>。使得</a:t>
            </a:r>
            <a:r>
              <a:rPr lang="en-US" altLang="zh-CN" sz="1400" dirty="0"/>
              <a:t>5G-TSN</a:t>
            </a:r>
            <a:r>
              <a:rPr lang="zh-CN" altLang="en-US" sz="1400" dirty="0"/>
              <a:t>网络时钟同步过程具有更强的抗干扰性能，有效提高了同步稳定性。</a:t>
            </a:r>
            <a:endParaRPr lang="en-US" altLang="zh-CN" sz="1400" dirty="0"/>
          </a:p>
          <a:p>
            <a:pPr marL="0" indent="0">
              <a:buFont typeface="Calibri" panose="020F0502020204030204" pitchFamily="34" charset="0"/>
              <a:buNone/>
            </a:pPr>
            <a:r>
              <a:rPr lang="en-US" altLang="zh-CN" sz="1700" b="1" dirty="0"/>
              <a:t>5G-TSN</a:t>
            </a:r>
            <a:r>
              <a:rPr lang="zh-CN" altLang="en-US" sz="1700" b="1" dirty="0"/>
              <a:t>时钟同步优化</a:t>
            </a:r>
            <a:endParaRPr lang="en-US" altLang="zh-CN" sz="1700" b="1" dirty="0"/>
          </a:p>
          <a:p>
            <a:r>
              <a:rPr lang="zh-CN" altLang="en-US" sz="1400" dirty="0"/>
              <a:t>针对工业</a:t>
            </a:r>
            <a:r>
              <a:rPr lang="en-US" altLang="zh-CN" sz="1400" dirty="0"/>
              <a:t>5G-TSN</a:t>
            </a:r>
            <a:r>
              <a:rPr lang="zh-CN" altLang="en-US" sz="1400" dirty="0"/>
              <a:t>有线</a:t>
            </a:r>
            <a:r>
              <a:rPr lang="en-US" altLang="zh-CN" sz="1400" dirty="0"/>
              <a:t>/</a:t>
            </a:r>
            <a:r>
              <a:rPr lang="zh-CN" altLang="en-US" sz="1400" dirty="0"/>
              <a:t>无线融合网络，提出了</a:t>
            </a:r>
            <a:r>
              <a:rPr lang="en-US" altLang="zh-CN" sz="1400" dirty="0"/>
              <a:t>SCS</a:t>
            </a:r>
            <a:r>
              <a:rPr lang="zh-CN" altLang="en-US" sz="1400" dirty="0"/>
              <a:t>分配优化与时间戳补偿技术，解决了累积误差问题。</a:t>
            </a:r>
            <a:endParaRPr lang="en-US" altLang="zh-CN"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nvGraphicFramePr>
        <p:xfrm>
          <a:off x="1680312" y="1685956"/>
          <a:ext cx="6017442" cy="4917895"/>
        </p:xfrm>
        <a:graphic>
          <a:graphicData uri="http://schemas.openxmlformats.org/presentationml/2006/ole">
            <mc:AlternateContent xmlns:mc="http://schemas.openxmlformats.org/markup-compatibility/2006">
              <mc:Choice xmlns:v="urn:schemas-microsoft-com:vml" Requires="v">
                <p:oleObj spid="_x0000_s31765" name="Visio" r:id="rId1" imgW="3825240" imgH="3122930" progId="Visio.Drawing.15">
                  <p:embed/>
                </p:oleObj>
              </mc:Choice>
              <mc:Fallback>
                <p:oleObj name="Visio" r:id="rId1" imgW="3825240" imgH="3122930" progId="Visio.Drawing.15">
                  <p:embed/>
                  <p:pic>
                    <p:nvPicPr>
                      <p:cNvPr id="0" name="对象 4"/>
                      <p:cNvPicPr>
                        <a:picLocks noChangeAspect="1" noChangeArrowheads="1"/>
                      </p:cNvPicPr>
                      <p:nvPr/>
                    </p:nvPicPr>
                    <p:blipFill>
                      <a:blip r:embed="rId2"/>
                      <a:srcRect/>
                      <a:stretch>
                        <a:fillRect/>
                      </a:stretch>
                    </p:blipFill>
                    <p:spPr bwMode="auto">
                      <a:xfrm>
                        <a:off x="1680312" y="1685956"/>
                        <a:ext cx="6017442" cy="4917895"/>
                      </a:xfrm>
                      <a:prstGeom prst="rect">
                        <a:avLst/>
                      </a:prstGeom>
                      <a:noFill/>
                    </p:spPr>
                  </p:pic>
                </p:oleObj>
              </mc:Fallback>
            </mc:AlternateContent>
          </a:graphicData>
        </a:graphic>
      </p:graphicFrame>
      <p:sp>
        <p:nvSpPr>
          <p:cNvPr id="6" name="矩形 5"/>
          <p:cNvSpPr/>
          <p:nvPr/>
        </p:nvSpPr>
        <p:spPr>
          <a:xfrm>
            <a:off x="249349" y="857654"/>
            <a:ext cx="4288353"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混合时钟同步研究框架</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
        <p:nvSpPr>
          <p:cNvPr id="2" name="矩形 1"/>
          <p:cNvSpPr/>
          <p:nvPr/>
        </p:nvSpPr>
        <p:spPr>
          <a:xfrm>
            <a:off x="157687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007567" y="4167380"/>
            <a:ext cx="3402564"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2452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377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第三章</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90275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第四章</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69021" y="3798048"/>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第二章</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p:bldP spid="9" grpId="0"/>
      <p:bldP spid="10" grpId="0"/>
    </p:bldLst>
  </p:timing>
</p:sld>
</file>

<file path=ppt/tags/tag1.xml><?xml version="1.0" encoding="utf-8"?>
<p:tagLst xmlns:p="http://schemas.openxmlformats.org/presentationml/2006/main">
  <p:tag name="COMMONDATA" val="eyJoZGlkIjoiZjhjODcwZjkyMjQ4N2Q4MWJiYmQxZjgwZDA2ZTYyNzYifQ=="/>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9361</Words>
  <Application>WPS 演示</Application>
  <PresentationFormat>全屏显示(4:3)</PresentationFormat>
  <Paragraphs>755</Paragraphs>
  <Slides>42</Slides>
  <Notes>34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49</vt:i4>
      </vt:variant>
      <vt:variant>
        <vt:lpstr>幻灯片标题</vt:lpstr>
      </vt:variant>
      <vt:variant>
        <vt:i4>42</vt:i4>
      </vt:variant>
    </vt:vector>
  </HeadingPairs>
  <TitlesOfParts>
    <vt:vector size="103" baseType="lpstr">
      <vt:lpstr>Arial</vt:lpstr>
      <vt:lpstr>宋体</vt:lpstr>
      <vt:lpstr>Wingdings</vt:lpstr>
      <vt:lpstr>Calibri</vt:lpstr>
      <vt:lpstr>微软雅黑</vt:lpstr>
      <vt:lpstr>楷体_GB2312</vt:lpstr>
      <vt:lpstr>新宋体</vt:lpstr>
      <vt:lpstr>Arial Unicode MS</vt:lpstr>
      <vt:lpstr>等线</vt:lpstr>
      <vt:lpstr>等线 Light</vt:lpstr>
      <vt:lpstr>Times New Roman</vt:lpstr>
      <vt:lpstr>2016-VI主题-蓝</vt:lpstr>
      <vt:lpstr>Equation.AxMath</vt:lpstr>
      <vt:lpstr>Visio.Drawing.15</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面向有线/无线异构网络的混合时钟同步方法</vt:lpstr>
      <vt:lpstr>PowerPoint 演示文稿</vt:lpstr>
      <vt:lpstr>PowerPoint 演示文稿</vt:lpstr>
      <vt:lpstr>研究背景与意义</vt:lpstr>
      <vt:lpstr>研究背景与意义</vt:lpstr>
      <vt:lpstr>研究现状</vt:lpstr>
      <vt:lpstr>PowerPoint 演示文稿</vt:lpstr>
      <vt:lpstr>研究内容</vt:lpstr>
      <vt:lpstr>PowerPoint 演示文稿</vt:lpstr>
      <vt:lpstr>PowerPoint 演示文稿</vt:lpstr>
      <vt:lpstr> 建模与分析</vt:lpstr>
      <vt:lpstr>建模与分析</vt:lpstr>
      <vt:lpstr>建模与分析</vt:lpstr>
      <vt:lpstr>建模与分析</vt:lpstr>
      <vt:lpstr>混合时钟同步架构设计</vt:lpstr>
      <vt:lpstr>混合时钟同步架构设计</vt:lpstr>
      <vt:lpstr>混合时钟同步架构设计</vt:lpstr>
      <vt:lpstr>混合时钟同步架构设计</vt:lpstr>
      <vt:lpstr>混合时钟同步架构设计</vt:lpstr>
      <vt:lpstr>混合时钟同步架构设计</vt:lpstr>
      <vt:lpstr>混合时钟同步仿真验证</vt:lpstr>
      <vt:lpstr>混合时钟同步仿真验证</vt:lpstr>
      <vt:lpstr>PowerPoint 演示文稿</vt:lpstr>
      <vt:lpstr>面向5G-TSN时钟同步的均衡器设计</vt:lpstr>
      <vt:lpstr>面向5G-TSN时钟同步的均衡器设计</vt:lpstr>
      <vt:lpstr>面向5G-TSN时钟同步的均衡器设计</vt:lpstr>
      <vt:lpstr>面向5G-TSN时钟同步的均衡器设计</vt:lpstr>
      <vt:lpstr>面向5G-TSN时钟同步的均衡器设计</vt:lpstr>
      <vt:lpstr>面向5G-TSN时钟同步的均衡器设计</vt:lpstr>
      <vt:lpstr>PowerPoint 演示文稿</vt:lpstr>
      <vt:lpstr>5G-TSN异构网络的时钟同步优化 </vt:lpstr>
      <vt:lpstr>5G-TSN异构网络的时钟同步优化</vt:lpstr>
      <vt:lpstr>5G-TSN异构网络的时钟同步优化</vt:lpstr>
      <vt:lpstr>5G-TSN异构网络的时钟同步优化</vt:lpstr>
      <vt:lpstr>5G-TSN异构网络的时钟同步优化</vt:lpstr>
      <vt:lpstr>5G-TSN异构网络的时钟同步优化</vt:lpstr>
      <vt:lpstr>PowerPoint 演示文稿</vt:lpstr>
      <vt:lpstr>总结</vt:lpstr>
      <vt:lpstr>展望</vt:lpstr>
      <vt:lpstr>研究成果</vt:lpstr>
      <vt:lpstr>评阅意见修改</vt:lpstr>
      <vt:lpstr>谢谢，请各位老师批评指正！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YUNZHU</dc:creator>
  <cp:lastModifiedBy>lenovo</cp:lastModifiedBy>
  <cp:revision>1562</cp:revision>
  <cp:lastPrinted>2020-05-22T03:06:00Z</cp:lastPrinted>
  <dcterms:created xsi:type="dcterms:W3CDTF">2016-04-20T02:59:00Z</dcterms:created>
  <dcterms:modified xsi:type="dcterms:W3CDTF">2023-05-24T15:31:25Z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26C93ADE6218403893346595EC830578_12</vt:lpwstr>
  </property>
  <property fmtid="{D5CDD505-2E9C-101B-9397-08002B2CF9AE}" pid="3" name="KSOProductBuildVer">
    <vt:lpwstr>2052-11.1.0.14309</vt:lpwstr>
  </property>
</Properties>
</file>